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89" r:id="rId7"/>
    <p:sldId id="286" r:id="rId8"/>
    <p:sldId id="287" r:id="rId9"/>
    <p:sldId id="288" r:id="rId10"/>
    <p:sldId id="264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66" r:id="rId19"/>
    <p:sldId id="297" r:id="rId20"/>
    <p:sldId id="298" r:id="rId21"/>
    <p:sldId id="299" r:id="rId22"/>
    <p:sldId id="300" r:id="rId23"/>
    <p:sldId id="268" r:id="rId24"/>
    <p:sldId id="285" r:id="rId2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Munda" initials="KM" lastIdx="1" clrIdx="0">
    <p:extLst>
      <p:ext uri="{19B8F6BF-5375-455C-9EA6-DF929625EA0E}">
        <p15:presenceInfo xmlns:p15="http://schemas.microsoft.com/office/powerpoint/2012/main" userId="Kevin Mund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903231-3883-4BD0-9EDD-6391B2039C9D}" type="datetime1">
              <a:rPr lang="it-IT" smtClean="0"/>
              <a:t>25/05/2021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936C-8E2D-4FC8-B20E-2CBF0A9FFB22}" type="datetime1">
              <a:rPr lang="it-IT" noProof="0" smtClean="0"/>
              <a:t>25/05/2021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48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245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858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4492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615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70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5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2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355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05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57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8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795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097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68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2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133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66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igura a mano libera: Forma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6" name="Figura a mano libera: Forma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7" name="Triangolo rettangolo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8" name="Triangolo rettangolo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9" name="Triangolo rettangolo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20" name="Figura a mano libera: Forma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  <p:sp>
          <p:nvSpPr>
            <p:cNvPr id="9" name="Figura a mano libera: Forma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: Forma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igura a mano libera: Forma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4" name="Figura a mano libera: Forma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0" name="Segnaposto immagin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immagin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Segnaposto immagin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immagin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immagin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Segnaposto testo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sezion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  <p:sp>
        <p:nvSpPr>
          <p:cNvPr id="36" name="Segnaposto testo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testo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immagin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 rtl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Figura a mano libera: Forma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1" name="Figura a mano libera: Forma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Figura a mano libera: Forma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igura a mano libera: Forma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6" name="Figura a mano libera: Forma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0" name="Figura a mano libera: Forma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1" name="Segnaposto numero diapositiva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olo rettangolo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Triangolo rettangolo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9" name="Triangolo rettangolo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Triangolo rettangolo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Segnaposto numero diapositiva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it-IT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"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Citazione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8" name="Segnaposto contenuto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7" name="Figura a mano libera: Forma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9" name="Figura a mano libera: Forma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it-IT" noProof="0">
                <a:latin typeface="+mj-lt"/>
              </a:rPr>
              <a:t>Fare clic per modificare lo stile del titolo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igura a mano libera: Forma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4" name="Figura a mano libera: Forma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ttangolo: Angolo singolo ritagliato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17" name="Rettangolo: Angolo singolo ritagliato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18" name="Figura a mano libera: Forma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1251751"/>
            <a:ext cx="7077456" cy="3825743"/>
          </a:xfrm>
        </p:spPr>
        <p:txBody>
          <a:bodyPr rtlCol="0"/>
          <a:lstStyle/>
          <a:p>
            <a:pPr rtl="0"/>
            <a:r>
              <a:rPr lang="it-IT" sz="5400" dirty="0"/>
              <a:t>Real-time deep learning techniques for N-MRI image </a:t>
            </a:r>
            <a:r>
              <a:rPr lang="it-IT" sz="5400" dirty="0" err="1"/>
              <a:t>acquisition</a:t>
            </a:r>
            <a:r>
              <a:rPr lang="it-IT" sz="5400" dirty="0"/>
              <a:t> and </a:t>
            </a:r>
            <a:r>
              <a:rPr lang="it-IT" sz="5400" dirty="0" err="1"/>
              <a:t>improvement</a:t>
            </a:r>
            <a:endParaRPr lang="it-IT" sz="5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8922C3-A9F2-4CC3-84BA-191DC7AC43F4}"/>
              </a:ext>
            </a:extLst>
          </p:cNvPr>
          <p:cNvSpPr txBox="1"/>
          <p:nvPr/>
        </p:nvSpPr>
        <p:spPr>
          <a:xfrm>
            <a:off x="2663301" y="5077494"/>
            <a:ext cx="595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+mj-lt"/>
              </a:rPr>
              <a:t>Elective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in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Artificial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Intelligence – AI for Visual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Perception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in HCI and HRI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Motion </a:t>
            </a:r>
            <a:r>
              <a:rPr lang="it-IT" dirty="0" err="1"/>
              <a:t>artefact</a:t>
            </a:r>
            <a:r>
              <a:rPr lang="it-IT" dirty="0"/>
              <a:t> model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6999037" cy="4093243"/>
          </a:xfrm>
        </p:spPr>
        <p:txBody>
          <a:bodyPr rtlCol="0"/>
          <a:lstStyle/>
          <a:p>
            <a:pPr rtl="0"/>
            <a:r>
              <a:rPr lang="it-IT" sz="2000" dirty="0">
                <a:latin typeface="+mj-lt"/>
              </a:rPr>
              <a:t>The </a:t>
            </a:r>
            <a:r>
              <a:rPr lang="it-IT" sz="2000" dirty="0" err="1">
                <a:latin typeface="+mj-lt"/>
              </a:rPr>
              <a:t>type</a:t>
            </a:r>
            <a:r>
              <a:rPr lang="it-IT" sz="2000" dirty="0">
                <a:latin typeface="+mj-lt"/>
              </a:rPr>
              <a:t> of </a:t>
            </a:r>
            <a:r>
              <a:rPr lang="it-IT" sz="2000" dirty="0" err="1">
                <a:latin typeface="+mj-lt"/>
              </a:rPr>
              <a:t>motion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artefacts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depends</a:t>
            </a:r>
            <a:r>
              <a:rPr lang="it-IT" sz="2000" dirty="0">
                <a:latin typeface="+mj-lt"/>
              </a:rPr>
              <a:t> on the </a:t>
            </a:r>
            <a:r>
              <a:rPr lang="it-IT" sz="2000" dirty="0" err="1">
                <a:latin typeface="+mj-lt"/>
              </a:rPr>
              <a:t>amount</a:t>
            </a:r>
            <a:r>
              <a:rPr lang="it-IT" sz="2000" dirty="0">
                <a:latin typeface="+mj-lt"/>
              </a:rPr>
              <a:t> and timing of </a:t>
            </a:r>
            <a:r>
              <a:rPr lang="it-IT" sz="2000" dirty="0" err="1">
                <a:latin typeface="+mj-lt"/>
              </a:rPr>
              <a:t>patient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movement</a:t>
            </a:r>
            <a:r>
              <a:rPr lang="it-IT" sz="2000" dirty="0">
                <a:latin typeface="+mj-lt"/>
              </a:rPr>
              <a:t> with </a:t>
            </a:r>
            <a:r>
              <a:rPr lang="it-IT" sz="2000" dirty="0" err="1">
                <a:latin typeface="+mj-lt"/>
              </a:rPr>
              <a:t>regards</a:t>
            </a:r>
            <a:r>
              <a:rPr lang="it-IT" sz="2000" dirty="0">
                <a:latin typeface="+mj-lt"/>
              </a:rPr>
              <a:t> to the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scan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trajectory</a:t>
            </a:r>
            <a:endParaRPr lang="it-IT" sz="2000" dirty="0">
              <a:latin typeface="+mj-lt"/>
            </a:endParaRPr>
          </a:p>
          <a:p>
            <a:pPr rtl="0"/>
            <a:r>
              <a:rPr lang="it-IT" sz="2000" dirty="0" err="1">
                <a:latin typeface="+mj-lt"/>
              </a:rPr>
              <a:t>Movement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at</a:t>
            </a:r>
            <a:r>
              <a:rPr lang="it-IT" sz="2000" dirty="0">
                <a:latin typeface="+mj-lt"/>
              </a:rPr>
              <a:t> the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centre </a:t>
            </a:r>
            <a:r>
              <a:rPr lang="it-IT" sz="2000" dirty="0" err="1">
                <a:latin typeface="+mj-lt"/>
              </a:rPr>
              <a:t>correspond</a:t>
            </a:r>
            <a:r>
              <a:rPr lang="it-IT" sz="2000" dirty="0">
                <a:latin typeface="+mj-lt"/>
              </a:rPr>
              <a:t> to low image frequencies and </a:t>
            </a:r>
            <a:r>
              <a:rPr lang="it-IT" sz="2000" dirty="0" err="1">
                <a:latin typeface="+mj-lt"/>
              </a:rPr>
              <a:t>result</a:t>
            </a:r>
            <a:r>
              <a:rPr lang="it-IT" sz="2000" dirty="0">
                <a:latin typeface="+mj-lt"/>
              </a:rPr>
              <a:t> in </a:t>
            </a:r>
            <a:r>
              <a:rPr lang="it-IT" sz="2000" dirty="0" err="1">
                <a:latin typeface="+mj-lt"/>
              </a:rPr>
              <a:t>ghosting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artefacts</a:t>
            </a:r>
            <a:r>
              <a:rPr lang="it-IT" sz="2000" dirty="0">
                <a:latin typeface="+mj-lt"/>
              </a:rPr>
              <a:t> (</a:t>
            </a:r>
            <a:r>
              <a:rPr lang="it-IT" sz="2000" dirty="0" err="1">
                <a:latin typeface="+mj-lt"/>
              </a:rPr>
              <a:t>where</a:t>
            </a:r>
            <a:r>
              <a:rPr lang="it-IT" sz="2000" dirty="0">
                <a:latin typeface="+mj-lt"/>
              </a:rPr>
              <a:t> the image </a:t>
            </a:r>
            <a:r>
              <a:rPr lang="it-IT" sz="2000" dirty="0" err="1">
                <a:latin typeface="+mj-lt"/>
              </a:rPr>
              <a:t>is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repeated</a:t>
            </a:r>
            <a:r>
              <a:rPr lang="it-IT" sz="2000" dirty="0">
                <a:latin typeface="+mj-lt"/>
              </a:rPr>
              <a:t>)</a:t>
            </a:r>
          </a:p>
          <a:p>
            <a:pPr rtl="0"/>
            <a:r>
              <a:rPr lang="it-IT" sz="2000" dirty="0" err="1">
                <a:latin typeface="+mj-lt"/>
              </a:rPr>
              <a:t>Movements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toward</a:t>
            </a:r>
            <a:r>
              <a:rPr lang="it-IT" sz="2000" dirty="0">
                <a:latin typeface="+mj-lt"/>
              </a:rPr>
              <a:t> the </a:t>
            </a:r>
            <a:r>
              <a:rPr lang="it-IT" sz="2000" dirty="0" err="1">
                <a:latin typeface="+mj-lt"/>
              </a:rPr>
              <a:t>edges</a:t>
            </a:r>
            <a:r>
              <a:rPr lang="it-IT" sz="2000" dirty="0">
                <a:latin typeface="+mj-lt"/>
              </a:rPr>
              <a:t> of the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correspond</a:t>
            </a:r>
            <a:r>
              <a:rPr lang="it-IT" sz="2000" dirty="0">
                <a:latin typeface="+mj-lt"/>
              </a:rPr>
              <a:t> to high image frequencies and </a:t>
            </a:r>
            <a:r>
              <a:rPr lang="it-IT" sz="2000" dirty="0" err="1">
                <a:latin typeface="+mj-lt"/>
              </a:rPr>
              <a:t>result</a:t>
            </a:r>
            <a:r>
              <a:rPr lang="it-IT" sz="2000" dirty="0">
                <a:latin typeface="+mj-lt"/>
              </a:rPr>
              <a:t> in </a:t>
            </a:r>
            <a:r>
              <a:rPr lang="it-IT" sz="2000" dirty="0" err="1">
                <a:latin typeface="+mj-lt"/>
              </a:rPr>
              <a:t>ringing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artefacts</a:t>
            </a:r>
            <a:endParaRPr lang="it-IT" sz="2000" dirty="0">
              <a:latin typeface="+mj-lt"/>
            </a:endParaRPr>
          </a:p>
          <a:p>
            <a:pPr rtl="0"/>
            <a:r>
              <a:rPr lang="it-IT" sz="2000" dirty="0" err="1">
                <a:latin typeface="+mj-lt"/>
              </a:rPr>
              <a:t>Most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commonly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observed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motion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artefacts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result</a:t>
            </a:r>
            <a:r>
              <a:rPr lang="it-IT" sz="2000" dirty="0">
                <a:latin typeface="+mj-lt"/>
              </a:rPr>
              <a:t> in minor </a:t>
            </a:r>
            <a:r>
              <a:rPr lang="it-IT" sz="2000" dirty="0" err="1">
                <a:latin typeface="+mj-lt"/>
              </a:rPr>
              <a:t>blurring</a:t>
            </a:r>
            <a:r>
              <a:rPr lang="it-IT" sz="2000" dirty="0">
                <a:latin typeface="+mj-lt"/>
              </a:rPr>
              <a:t> due to small </a:t>
            </a:r>
            <a:r>
              <a:rPr lang="it-IT" sz="2000" dirty="0" err="1">
                <a:latin typeface="+mj-lt"/>
              </a:rPr>
              <a:t>movements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during</a:t>
            </a:r>
            <a:r>
              <a:rPr lang="it-IT" sz="2000" dirty="0">
                <a:latin typeface="+mj-lt"/>
              </a:rPr>
              <a:t>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acquisition</a:t>
            </a:r>
            <a:endParaRPr lang="it-IT" sz="2000" dirty="0">
              <a:latin typeface="+mj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9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Motion </a:t>
            </a:r>
            <a:r>
              <a:rPr lang="it-IT" dirty="0" err="1"/>
              <a:t>artefact</a:t>
            </a:r>
            <a:r>
              <a:rPr lang="it-IT" dirty="0"/>
              <a:t> model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8170112" cy="5054815"/>
          </a:xfrm>
        </p:spPr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it-IT" sz="2000" dirty="0">
                <a:latin typeface="+mj-lt"/>
              </a:rPr>
              <a:t>Generate a random </a:t>
            </a:r>
            <a:r>
              <a:rPr lang="it-IT" sz="2000" dirty="0" err="1">
                <a:latin typeface="+mj-lt"/>
              </a:rPr>
              <a:t>movement</a:t>
            </a:r>
            <a:r>
              <a:rPr lang="it-IT" sz="2000" dirty="0">
                <a:latin typeface="+mj-lt"/>
              </a:rPr>
              <a:t> model by sampling </a:t>
            </a:r>
            <a:r>
              <a:rPr lang="it-IT" sz="2000" dirty="0" err="1">
                <a:latin typeface="+mj-lt"/>
              </a:rPr>
              <a:t>different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probability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distribution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functions</a:t>
            </a:r>
            <a:r>
              <a:rPr lang="it-IT" sz="2000" dirty="0">
                <a:latin typeface="+mj-lt"/>
              </a:rPr>
              <a:t>. </a:t>
            </a:r>
            <a:r>
              <a:rPr lang="it-IT" sz="2000" dirty="0" err="1">
                <a:latin typeface="+mj-lt"/>
              </a:rPr>
              <a:t>Rotation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between</a:t>
            </a:r>
            <a:r>
              <a:rPr lang="it-IT" sz="2000" dirty="0">
                <a:latin typeface="+mj-lt"/>
              </a:rPr>
              <a:t> (-10°, 10°) and </a:t>
            </a:r>
            <a:r>
              <a:rPr lang="it-IT" sz="2000" dirty="0" err="1">
                <a:latin typeface="+mj-lt"/>
              </a:rPr>
              <a:t>traslation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between</a:t>
            </a:r>
            <a:r>
              <a:rPr lang="it-IT" sz="2000" dirty="0">
                <a:latin typeface="+mj-lt"/>
              </a:rPr>
              <a:t> (-10mm, 10mm)</a:t>
            </a:r>
          </a:p>
          <a:p>
            <a:pPr marL="457200" indent="-457200" rtl="0">
              <a:buFont typeface="+mj-lt"/>
              <a:buAutoNum type="arabicPeriod"/>
            </a:pPr>
            <a:r>
              <a:rPr lang="it-IT" sz="2000" dirty="0">
                <a:latin typeface="+mj-lt"/>
              </a:rPr>
              <a:t>De-</a:t>
            </a:r>
            <a:r>
              <a:rPr lang="it-IT" sz="2000" dirty="0" err="1">
                <a:latin typeface="+mj-lt"/>
              </a:rPr>
              <a:t>mean</a:t>
            </a:r>
            <a:r>
              <a:rPr lang="it-IT" sz="2000" dirty="0">
                <a:latin typeface="+mj-lt"/>
              </a:rPr>
              <a:t> the </a:t>
            </a:r>
            <a:r>
              <a:rPr lang="it-IT" sz="2000" dirty="0" err="1">
                <a:latin typeface="+mj-lt"/>
              </a:rPr>
              <a:t>generated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movement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transform</a:t>
            </a: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it-IT" sz="2000" dirty="0" err="1">
                <a:latin typeface="+mj-lt"/>
              </a:rPr>
              <a:t>Apply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each</a:t>
            </a:r>
            <a:r>
              <a:rPr lang="it-IT" sz="2000" dirty="0">
                <a:latin typeface="+mj-lt"/>
              </a:rPr>
              <a:t> ‘de-</a:t>
            </a:r>
            <a:r>
              <a:rPr lang="it-IT" sz="2000" dirty="0" err="1">
                <a:latin typeface="+mj-lt"/>
              </a:rPr>
              <a:t>meaned</a:t>
            </a:r>
            <a:r>
              <a:rPr lang="it-IT" sz="2000" dirty="0">
                <a:latin typeface="+mj-lt"/>
              </a:rPr>
              <a:t>’ affine </a:t>
            </a:r>
            <a:r>
              <a:rPr lang="it-IT" sz="2000" dirty="0" err="1">
                <a:latin typeface="+mj-lt"/>
              </a:rPr>
              <a:t>transform</a:t>
            </a:r>
            <a:r>
              <a:rPr lang="it-IT" sz="2000" dirty="0">
                <a:latin typeface="+mj-lt"/>
              </a:rPr>
              <a:t> to the </a:t>
            </a:r>
            <a:r>
              <a:rPr lang="it-IT" sz="2000" dirty="0" err="1">
                <a:latin typeface="+mj-lt"/>
              </a:rPr>
              <a:t>original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artefact</a:t>
            </a:r>
            <a:r>
              <a:rPr lang="it-IT" sz="2000" dirty="0">
                <a:latin typeface="+mj-lt"/>
              </a:rPr>
              <a:t>-free image volume and </a:t>
            </a:r>
            <a:r>
              <a:rPr lang="it-IT" sz="2000" dirty="0" err="1">
                <a:latin typeface="+mj-lt"/>
              </a:rPr>
              <a:t>resample</a:t>
            </a:r>
            <a:r>
              <a:rPr lang="it-IT" sz="2000" dirty="0">
                <a:latin typeface="+mj-lt"/>
              </a:rPr>
              <a:t>. </a:t>
            </a:r>
            <a:r>
              <a:rPr lang="it-IT" sz="2000" dirty="0" err="1">
                <a:latin typeface="+mj-lt"/>
              </a:rPr>
              <a:t>Then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we</a:t>
            </a:r>
            <a:r>
              <a:rPr lang="it-IT" sz="2000" dirty="0">
                <a:latin typeface="+mj-lt"/>
              </a:rPr>
              <a:t> compute the 3D Fourier </a:t>
            </a:r>
            <a:r>
              <a:rPr lang="it-IT" sz="2000" dirty="0" err="1">
                <a:latin typeface="+mj-lt"/>
              </a:rPr>
              <a:t>Transform</a:t>
            </a:r>
            <a:r>
              <a:rPr lang="it-IT" sz="2000" dirty="0">
                <a:latin typeface="+mj-lt"/>
              </a:rPr>
              <a:t> of </a:t>
            </a:r>
            <a:r>
              <a:rPr lang="it-IT" sz="2000" dirty="0" err="1">
                <a:latin typeface="+mj-lt"/>
              </a:rPr>
              <a:t>each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resampled</a:t>
            </a:r>
            <a:r>
              <a:rPr lang="it-IT" sz="2000" dirty="0">
                <a:latin typeface="+mj-lt"/>
              </a:rPr>
              <a:t> image</a:t>
            </a:r>
          </a:p>
          <a:p>
            <a:pPr marL="457200" indent="-457200" rtl="0">
              <a:buFont typeface="+mj-lt"/>
              <a:buAutoNum type="arabicPeriod"/>
            </a:pPr>
            <a:r>
              <a:rPr lang="it-IT" sz="2000" dirty="0" err="1">
                <a:latin typeface="+mj-lt"/>
              </a:rPr>
              <a:t>Reconstruct</a:t>
            </a:r>
            <a:r>
              <a:rPr lang="it-IT" sz="2000" dirty="0">
                <a:latin typeface="+mj-lt"/>
              </a:rPr>
              <a:t> a composite k-</a:t>
            </a:r>
            <a:r>
              <a:rPr lang="it-IT" sz="2000" dirty="0" err="1">
                <a:latin typeface="+mj-lt"/>
              </a:rPr>
              <a:t>space</a:t>
            </a: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it-IT" sz="2000" dirty="0" err="1">
                <a:latin typeface="+mj-lt"/>
              </a:rPr>
              <a:t>Transform</a:t>
            </a:r>
            <a:r>
              <a:rPr lang="it-IT" sz="2000" dirty="0">
                <a:latin typeface="+mj-lt"/>
              </a:rPr>
              <a:t> the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to the image domain to produce </a:t>
            </a:r>
            <a:r>
              <a:rPr lang="it-IT" sz="2000" dirty="0" err="1">
                <a:latin typeface="+mj-lt"/>
              </a:rPr>
              <a:t>final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artefacted</a:t>
            </a:r>
            <a:r>
              <a:rPr lang="it-IT" sz="2000" dirty="0">
                <a:latin typeface="+mj-lt"/>
              </a:rPr>
              <a:t> sample</a:t>
            </a: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457200" indent="-457200" rtl="0">
              <a:buFont typeface="+mj-lt"/>
              <a:buAutoNum type="arabicPeriod"/>
            </a:pPr>
            <a:endParaRPr lang="it-IT" sz="2000" dirty="0">
              <a:latin typeface="+mj-lt"/>
            </a:endParaRPr>
          </a:p>
          <a:p>
            <a:pPr marL="0" indent="0" rtl="0">
              <a:buNone/>
            </a:pPr>
            <a:r>
              <a:rPr lang="it-IT" sz="2000" dirty="0">
                <a:latin typeface="+mj-lt"/>
              </a:rPr>
              <a:t>	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11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2DE80C3-5A8C-430B-A6CA-EB9F79B8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602" y="3140242"/>
            <a:ext cx="3464096" cy="8660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9E43141-6F5E-4A35-829C-3203277E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691" y="2549201"/>
            <a:ext cx="5007309" cy="17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Dataset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C342EB-B483-457E-BF50-462C7C9C8C24}"/>
              </a:ext>
            </a:extLst>
          </p:cNvPr>
          <p:cNvSpPr txBox="1"/>
          <p:nvPr/>
        </p:nvSpPr>
        <p:spPr>
          <a:xfrm>
            <a:off x="444499" y="1615736"/>
            <a:ext cx="6009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900630-C862-4545-8759-7F67663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54" y="1430125"/>
            <a:ext cx="5766248" cy="18923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4F0829-64E8-4CA2-9BAA-C1D0D5146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54" y="3501158"/>
            <a:ext cx="5766248" cy="185471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06B19E-08D9-4D26-988D-7DB92D685C70}"/>
              </a:ext>
            </a:extLst>
          </p:cNvPr>
          <p:cNvSpPr txBox="1"/>
          <p:nvPr/>
        </p:nvSpPr>
        <p:spPr>
          <a:xfrm>
            <a:off x="444499" y="1615736"/>
            <a:ext cx="5536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+mj-lt"/>
              </a:rPr>
              <a:t>576 MRI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scans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of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healthy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patients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Simulated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artefacts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800100" lvl="1" indent="-342900">
              <a:buFontTx/>
              <a:buChar char="-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Rotations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between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-10° and 10°</a:t>
            </a:r>
          </a:p>
          <a:p>
            <a:pPr marL="800100" lvl="1" indent="-342900">
              <a:buFontTx/>
              <a:buChar char="-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Traslations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between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-10 mm and 10 mm</a:t>
            </a:r>
          </a:p>
        </p:txBody>
      </p:sp>
    </p:spTree>
    <p:extLst>
      <p:ext uri="{BB962C8B-B14F-4D97-AF65-F5344CB8AC3E}">
        <p14:creationId xmlns:p14="http://schemas.microsoft.com/office/powerpoint/2010/main" val="407029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Current</a:t>
            </a:r>
            <a:r>
              <a:rPr lang="it-IT" dirty="0"/>
              <a:t> Techniques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4432301" cy="4093243"/>
          </a:xfrm>
        </p:spPr>
        <p:txBody>
          <a:bodyPr rtlCol="0"/>
          <a:lstStyle/>
          <a:p>
            <a:pPr rtl="0"/>
            <a:r>
              <a:rPr lang="it-IT" sz="2000" dirty="0" err="1">
                <a:latin typeface="+mj-lt"/>
              </a:rPr>
              <a:t>Modified</a:t>
            </a:r>
            <a:r>
              <a:rPr lang="it-IT" sz="2000" dirty="0">
                <a:latin typeface="+mj-lt"/>
              </a:rPr>
              <a:t> HighRes3dNet </a:t>
            </a:r>
            <a:r>
              <a:rPr lang="it-IT" sz="2000" dirty="0" err="1">
                <a:latin typeface="+mj-lt"/>
              </a:rPr>
              <a:t>architecture</a:t>
            </a:r>
            <a:endParaRPr lang="it-IT" sz="2000" dirty="0">
              <a:latin typeface="+mj-lt"/>
            </a:endParaRPr>
          </a:p>
          <a:p>
            <a:pPr rtl="0"/>
            <a:r>
              <a:rPr lang="it-IT" sz="2000" dirty="0">
                <a:latin typeface="+mj-lt"/>
              </a:rPr>
              <a:t>HR3DNetGAN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13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80A56A-3C8D-437A-AC30-81959F2C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83" y="1768759"/>
            <a:ext cx="6999037" cy="380649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262B93-AC11-4753-AE25-94587E48873A}"/>
              </a:ext>
            </a:extLst>
          </p:cNvPr>
          <p:cNvSpPr txBox="1"/>
          <p:nvPr/>
        </p:nvSpPr>
        <p:spPr>
          <a:xfrm>
            <a:off x="630315" y="6178858"/>
            <a:ext cx="9854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>
              <a:latin typeface="+mj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E14613-C6D0-474A-A92B-9E98279ED2DA}"/>
              </a:ext>
            </a:extLst>
          </p:cNvPr>
          <p:cNvSpPr txBox="1"/>
          <p:nvPr/>
        </p:nvSpPr>
        <p:spPr>
          <a:xfrm>
            <a:off x="630315" y="6243992"/>
            <a:ext cx="948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+mj-lt"/>
              </a:rPr>
              <a:t>[2] -  Ben A. Duffy,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Wenlu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Zhang,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Haoteng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Tang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Lu Zhao,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Meng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Law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Arthur W. Toga,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Hosung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Kim. ‘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Retrospective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correction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of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artifact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affected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structural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MRI images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deep learning of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simulated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’</a:t>
            </a:r>
          </a:p>
          <a:p>
            <a:endParaRPr lang="it-IT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64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Current</a:t>
            </a:r>
            <a:r>
              <a:rPr lang="it-IT" dirty="0"/>
              <a:t> Techniques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7384048" cy="4093243"/>
          </a:xfrm>
        </p:spPr>
        <p:txBody>
          <a:bodyPr rtlCol="0"/>
          <a:lstStyle/>
          <a:p>
            <a:pPr rtl="0"/>
            <a:r>
              <a:rPr lang="it-IT" sz="2000" dirty="0" err="1">
                <a:latin typeface="+mj-lt"/>
              </a:rPr>
              <a:t>Metrics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obtained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comparing</a:t>
            </a:r>
            <a:r>
              <a:rPr lang="it-IT" sz="2000" dirty="0">
                <a:latin typeface="+mj-lt"/>
              </a:rPr>
              <a:t> ground truth and output image of CNN:</a:t>
            </a:r>
          </a:p>
          <a:p>
            <a:pPr marL="457200" lvl="1" indent="0">
              <a:buNone/>
            </a:pPr>
            <a:r>
              <a:rPr lang="it-IT" sz="1800" dirty="0">
                <a:latin typeface="+mj-lt"/>
              </a:rPr>
              <a:t>With </a:t>
            </a:r>
            <a:r>
              <a:rPr lang="it-IT" sz="1800" dirty="0" err="1">
                <a:latin typeface="+mj-lt"/>
              </a:rPr>
              <a:t>simulated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corrupted</a:t>
            </a:r>
            <a:r>
              <a:rPr lang="it-IT" sz="1800" dirty="0">
                <a:latin typeface="+mj-lt"/>
              </a:rPr>
              <a:t> data:</a:t>
            </a:r>
          </a:p>
          <a:p>
            <a:pPr lvl="1"/>
            <a:r>
              <a:rPr lang="it-IT" sz="1800" dirty="0">
                <a:latin typeface="+mj-lt"/>
              </a:rPr>
              <a:t>SSIM (</a:t>
            </a:r>
            <a:r>
              <a:rPr lang="it-IT" sz="1800" dirty="0" err="1">
                <a:latin typeface="+mj-lt"/>
              </a:rPr>
              <a:t>Structural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similarity</a:t>
            </a:r>
            <a:r>
              <a:rPr lang="it-IT" sz="1800" dirty="0">
                <a:latin typeface="+mj-lt"/>
              </a:rPr>
              <a:t> index)</a:t>
            </a:r>
          </a:p>
          <a:p>
            <a:pPr lvl="1"/>
            <a:r>
              <a:rPr lang="it-IT" sz="1800" dirty="0">
                <a:latin typeface="+mj-lt"/>
              </a:rPr>
              <a:t>CC (Pearson </a:t>
            </a:r>
            <a:r>
              <a:rPr lang="it-IT" sz="1800" dirty="0" err="1">
                <a:latin typeface="+mj-lt"/>
              </a:rPr>
              <a:t>correlation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coefficient</a:t>
            </a:r>
            <a:r>
              <a:rPr lang="it-IT" sz="1800" dirty="0">
                <a:latin typeface="+mj-lt"/>
              </a:rPr>
              <a:t>)</a:t>
            </a:r>
          </a:p>
          <a:p>
            <a:pPr lvl="1"/>
            <a:r>
              <a:rPr lang="it-IT" sz="1800" dirty="0">
                <a:latin typeface="+mj-lt"/>
              </a:rPr>
              <a:t>RMSE (Root-</a:t>
            </a:r>
            <a:r>
              <a:rPr lang="it-IT" sz="1800" dirty="0" err="1">
                <a:latin typeface="+mj-lt"/>
              </a:rPr>
              <a:t>mean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square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error</a:t>
            </a:r>
            <a:r>
              <a:rPr lang="it-IT" sz="1800" dirty="0">
                <a:latin typeface="+mj-lt"/>
              </a:rPr>
              <a:t>)</a:t>
            </a:r>
          </a:p>
          <a:p>
            <a:pPr marL="457200" lvl="1" indent="0">
              <a:buNone/>
            </a:pPr>
            <a:endParaRPr lang="it-IT" sz="1800" dirty="0">
              <a:latin typeface="+mj-lt"/>
            </a:endParaRPr>
          </a:p>
          <a:p>
            <a:pPr marL="457200" lvl="1" indent="0">
              <a:buNone/>
            </a:pPr>
            <a:r>
              <a:rPr lang="it-IT" sz="1800" dirty="0">
                <a:latin typeface="+mj-lt"/>
              </a:rPr>
              <a:t>With </a:t>
            </a:r>
            <a:r>
              <a:rPr lang="it-IT" sz="1800" dirty="0" err="1">
                <a:latin typeface="+mj-lt"/>
              </a:rPr>
              <a:t>real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corrupted</a:t>
            </a:r>
            <a:r>
              <a:rPr lang="it-IT" sz="1800" dirty="0">
                <a:latin typeface="+mj-lt"/>
              </a:rPr>
              <a:t> data:</a:t>
            </a:r>
          </a:p>
          <a:p>
            <a:pPr lvl="1"/>
            <a:r>
              <a:rPr lang="it-IT" sz="1800" dirty="0">
                <a:latin typeface="+mj-lt"/>
              </a:rPr>
              <a:t>TCT (</a:t>
            </a:r>
            <a:r>
              <a:rPr lang="it-IT" sz="1800" dirty="0" err="1">
                <a:latin typeface="+mj-lt"/>
              </a:rPr>
              <a:t>Tissue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contrast</a:t>
            </a:r>
            <a:r>
              <a:rPr lang="it-IT" sz="1800" dirty="0">
                <a:latin typeface="+mj-lt"/>
              </a:rPr>
              <a:t> t-score)</a:t>
            </a:r>
          </a:p>
          <a:p>
            <a:pPr marL="457200" lvl="1" indent="0">
              <a:buNone/>
            </a:pPr>
            <a:endParaRPr lang="it-IT" sz="1800" dirty="0">
              <a:latin typeface="+mj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262B93-AC11-4753-AE25-94587E48873A}"/>
              </a:ext>
            </a:extLst>
          </p:cNvPr>
          <p:cNvSpPr txBox="1"/>
          <p:nvPr/>
        </p:nvSpPr>
        <p:spPr>
          <a:xfrm>
            <a:off x="630315" y="6178858"/>
            <a:ext cx="9854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>
              <a:latin typeface="+mj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E14613-C6D0-474A-A92B-9E98279ED2DA}"/>
              </a:ext>
            </a:extLst>
          </p:cNvPr>
          <p:cNvSpPr txBox="1"/>
          <p:nvPr/>
        </p:nvSpPr>
        <p:spPr>
          <a:xfrm>
            <a:off x="630315" y="6243992"/>
            <a:ext cx="948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+mj-lt"/>
              </a:rPr>
              <a:t>[2] -  Ben A. Duffy,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Wenlu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Zhang,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Haoteng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Tang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Lu Zhao,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Meng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Law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Arthur W. Toga,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Hosung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Kim. ‘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Retrospective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correction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of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artifact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affected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structural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MRI images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deep learning of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simulated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’</a:t>
            </a:r>
          </a:p>
          <a:p>
            <a:endParaRPr lang="it-IT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CA778D3-9FB0-40F3-AE1A-686EB54E6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22" y="2394409"/>
            <a:ext cx="5290178" cy="10337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8B283A5-6B0B-4E09-83CD-043CF542C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422" y="4227218"/>
            <a:ext cx="3193710" cy="10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Current</a:t>
            </a:r>
            <a:r>
              <a:rPr lang="it-IT" dirty="0"/>
              <a:t> Techniques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15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700C5C-FF6D-4FE1-9B30-0F5539E22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601265"/>
            <a:ext cx="7505700" cy="2095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04E008B-1BFD-454F-BB7B-583735366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3944853"/>
            <a:ext cx="7505700" cy="110549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89496C-35A5-4853-99C1-897192CAAFEA}"/>
              </a:ext>
            </a:extLst>
          </p:cNvPr>
          <p:cNvSpPr txBox="1"/>
          <p:nvPr/>
        </p:nvSpPr>
        <p:spPr>
          <a:xfrm>
            <a:off x="8181474" y="1796716"/>
            <a:ext cx="37538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000" dirty="0">
                <a:solidFill>
                  <a:schemeClr val="bg1"/>
                </a:solidFill>
                <a:latin typeface="+mj-lt"/>
              </a:rPr>
              <a:t>Pattern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related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to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simulated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are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well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corrected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Tissue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contrast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sharpness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of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tissue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borders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similar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to ground truth</a:t>
            </a:r>
          </a:p>
          <a:p>
            <a:pPr marL="342900" indent="-342900">
              <a:buFontTx/>
              <a:buChar char="-"/>
            </a:pP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Higher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values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in the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metrics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with the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CNNs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models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510ECF-7C33-4540-B76E-69BABC589D64}"/>
              </a:ext>
            </a:extLst>
          </p:cNvPr>
          <p:cNvSpPr txBox="1"/>
          <p:nvPr/>
        </p:nvSpPr>
        <p:spPr>
          <a:xfrm>
            <a:off x="630315" y="6243992"/>
            <a:ext cx="948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+mj-lt"/>
              </a:rPr>
              <a:t>[2] -  Ben A. Duffy,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Wenlu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Zhang,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Haoteng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Tang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Lu Zhao,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Meng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Law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Arthur W. Toga,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Hosung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Kim. ‘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Retrospective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correction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of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artifact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affected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structural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MRI images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deep learning of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simulated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’</a:t>
            </a:r>
          </a:p>
          <a:p>
            <a:endParaRPr lang="it-IT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Current</a:t>
            </a:r>
            <a:r>
              <a:rPr lang="it-IT" dirty="0"/>
              <a:t> Techniques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16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89496C-35A5-4853-99C1-897192CAAFEA}"/>
              </a:ext>
            </a:extLst>
          </p:cNvPr>
          <p:cNvSpPr txBox="1"/>
          <p:nvPr/>
        </p:nvSpPr>
        <p:spPr>
          <a:xfrm>
            <a:off x="8181474" y="1796716"/>
            <a:ext cx="375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HR3DNet was able to eliminate a large portion of ghosting artifact preserving the sharp tissue boundaries and improving the </a:t>
            </a:r>
            <a:r>
              <a:rPr lang="en-GB" sz="20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r>
              <a:rPr lang="en-GB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matter-white matter contrast</a:t>
            </a:r>
          </a:p>
          <a:p>
            <a:pPr marL="342900" indent="-342900">
              <a:buFontTx/>
              <a:buChar char="-"/>
            </a:pPr>
            <a:r>
              <a:rPr lang="en-GB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HR3DNetGAN produces sharper tissue contrast boundaries however it tended to over-enhance edges and regions with residual artifacts </a:t>
            </a:r>
            <a:endParaRPr lang="it-IT" sz="20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510ECF-7C33-4540-B76E-69BABC589D64}"/>
              </a:ext>
            </a:extLst>
          </p:cNvPr>
          <p:cNvSpPr txBox="1"/>
          <p:nvPr/>
        </p:nvSpPr>
        <p:spPr>
          <a:xfrm>
            <a:off x="630315" y="6243992"/>
            <a:ext cx="948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+mj-lt"/>
              </a:rPr>
              <a:t>[2] -  Ben A. Duffy,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Wenlu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Zhang,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Haoteng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Tang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Lu Zhao,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Meng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Law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Arthur W. Toga,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Hosung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Kim. ‘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Retrospective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correction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of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artifact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affected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structural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MRI images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deep learning of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simulated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’</a:t>
            </a:r>
          </a:p>
          <a:p>
            <a:endParaRPr lang="it-IT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71A8B2-E071-48F6-9F7B-88771D09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495425"/>
            <a:ext cx="7162800" cy="38671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85EABC7-230C-4896-8554-D14ACFB7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79506"/>
            <a:ext cx="7162800" cy="61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Current</a:t>
            </a:r>
            <a:r>
              <a:rPr lang="it-IT" dirty="0"/>
              <a:t> Techniques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5234406" cy="4093243"/>
          </a:xfrm>
        </p:spPr>
        <p:txBody>
          <a:bodyPr rtlCol="0"/>
          <a:lstStyle/>
          <a:p>
            <a:pPr rtl="0"/>
            <a:r>
              <a:rPr lang="it-IT" sz="2000" dirty="0">
                <a:latin typeface="+mj-lt"/>
              </a:rPr>
              <a:t>U-Net like </a:t>
            </a:r>
            <a:r>
              <a:rPr lang="it-IT" sz="2000" dirty="0" err="1">
                <a:latin typeface="+mj-lt"/>
              </a:rPr>
              <a:t>architecture</a:t>
            </a:r>
            <a:endParaRPr lang="it-IT" sz="2000" dirty="0">
              <a:latin typeface="+mj-lt"/>
            </a:endParaRPr>
          </a:p>
          <a:p>
            <a:pPr rtl="0"/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encoder learns to compress relevant information from corrupted MRI discarding the corruption such that decoder is able to restore a clean counterpart</a:t>
            </a:r>
          </a:p>
          <a:p>
            <a:pPr rtl="0"/>
            <a:r>
              <a:rPr lang="en-GB" sz="2000" dirty="0">
                <a:latin typeface="+mj-lt"/>
                <a:cs typeface="Times New Roman" panose="02020603050405020304" pitchFamily="18" charset="0"/>
              </a:rPr>
              <a:t>Skip connections from encoder to decoder blocks</a:t>
            </a:r>
          </a:p>
          <a:p>
            <a:pPr rtl="0"/>
            <a:r>
              <a:rPr lang="en-GB" sz="2000" dirty="0">
                <a:latin typeface="+mj-lt"/>
                <a:cs typeface="Times New Roman" panose="02020603050405020304" pitchFamily="18" charset="0"/>
              </a:rPr>
              <a:t>Residual connections inside each block from the first layer to the last layer</a:t>
            </a:r>
            <a:endParaRPr lang="it-IT" sz="2000" dirty="0">
              <a:latin typeface="+mj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17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262B93-AC11-4753-AE25-94587E48873A}"/>
              </a:ext>
            </a:extLst>
          </p:cNvPr>
          <p:cNvSpPr txBox="1"/>
          <p:nvPr/>
        </p:nvSpPr>
        <p:spPr>
          <a:xfrm>
            <a:off x="630315" y="6178858"/>
            <a:ext cx="9854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>
              <a:latin typeface="+mj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E14613-C6D0-474A-A92B-9E98279ED2DA}"/>
              </a:ext>
            </a:extLst>
          </p:cNvPr>
          <p:cNvSpPr txBox="1"/>
          <p:nvPr/>
        </p:nvSpPr>
        <p:spPr>
          <a:xfrm>
            <a:off x="630315" y="6243992"/>
            <a:ext cx="948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+mj-lt"/>
              </a:rPr>
              <a:t>[3] – Muhammad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Usman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Muhammad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Umar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Farooq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Siddique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Latif, Muhammad Asim,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Junaid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Qadir. 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‘Motion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Corrected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Multishot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MRI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Reconstruction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Using Generative Networks with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Sensitivity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Encoding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’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arXiv:1902.07430v6 [cs.CV], 12 Mar 2020</a:t>
            </a:r>
          </a:p>
          <a:p>
            <a:endParaRPr lang="it-IT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BCF4674-D42B-49D0-B63A-165942E7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01" y="542925"/>
            <a:ext cx="5931599" cy="26780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83ED72-7B3D-41E8-9955-9376B35F0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022" y="3637047"/>
            <a:ext cx="591647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Current</a:t>
            </a:r>
            <a:r>
              <a:rPr lang="it-IT" dirty="0"/>
              <a:t> Techniques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18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510ECF-7C33-4540-B76E-69BABC589D64}"/>
              </a:ext>
            </a:extLst>
          </p:cNvPr>
          <p:cNvSpPr txBox="1"/>
          <p:nvPr/>
        </p:nvSpPr>
        <p:spPr>
          <a:xfrm>
            <a:off x="630315" y="6243992"/>
            <a:ext cx="948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+mj-lt"/>
              </a:rPr>
              <a:t>[3] – Muhammad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Usman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Muhammad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Umar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Farooq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Siddique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Latif, Muhammad Asim, </a:t>
            </a:r>
            <a:r>
              <a:rPr lang="it-IT" sz="1200" dirty="0" err="1">
                <a:solidFill>
                  <a:schemeClr val="bg1"/>
                </a:solidFill>
                <a:latin typeface="+mj-lt"/>
              </a:rPr>
              <a:t>Junaid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 Qadir. 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‘Motion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Corrected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Multishot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MRI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Reconstruction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Using Generative Networks with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Sensitivity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1200" i="1" dirty="0" err="1">
                <a:solidFill>
                  <a:schemeClr val="bg1"/>
                </a:solidFill>
                <a:latin typeface="+mj-lt"/>
              </a:rPr>
              <a:t>Encoding</a:t>
            </a:r>
            <a:r>
              <a:rPr lang="it-IT" sz="1200" i="1" dirty="0">
                <a:solidFill>
                  <a:schemeClr val="bg1"/>
                </a:solidFill>
                <a:latin typeface="+mj-lt"/>
              </a:rPr>
              <a:t>’</a:t>
            </a:r>
            <a:r>
              <a:rPr lang="it-IT" sz="1200" dirty="0">
                <a:solidFill>
                  <a:schemeClr val="bg1"/>
                </a:solidFill>
                <a:latin typeface="+mj-lt"/>
              </a:rPr>
              <a:t>, arXiv:1902.07430v6 [cs.CV], 12 Mar 2020</a:t>
            </a:r>
          </a:p>
          <a:p>
            <a:endParaRPr lang="it-IT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795CD2-41F2-4341-B8EE-9F303D65F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50" y="542925"/>
            <a:ext cx="5403349" cy="443317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4DE4390-B67B-4915-BB9B-F2CD76AF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159436"/>
            <a:ext cx="9039225" cy="88582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031D0F-4502-4380-B264-F992CD3C00BD}"/>
              </a:ext>
            </a:extLst>
          </p:cNvPr>
          <p:cNvSpPr txBox="1"/>
          <p:nvPr/>
        </p:nvSpPr>
        <p:spPr>
          <a:xfrm>
            <a:off x="256674" y="1636295"/>
            <a:ext cx="55911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Results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obtained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for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varying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degrees of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rotational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Excellecent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performances for small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amount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of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motion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Decay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of performance with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higher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amount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of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motion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69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Project idea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7384048" cy="4093243"/>
          </a:xfrm>
        </p:spPr>
        <p:txBody>
          <a:bodyPr rtlCol="0"/>
          <a:lstStyle/>
          <a:p>
            <a:pPr lvl="1"/>
            <a:r>
              <a:rPr lang="it-IT" sz="2000" dirty="0" err="1">
                <a:latin typeface="+mj-lt"/>
              </a:rPr>
              <a:t>Develop</a:t>
            </a:r>
            <a:r>
              <a:rPr lang="it-IT" sz="2000" dirty="0">
                <a:latin typeface="+mj-lt"/>
              </a:rPr>
              <a:t> a DL model </a:t>
            </a:r>
            <a:r>
              <a:rPr lang="it-IT" sz="2000" dirty="0" err="1">
                <a:latin typeface="+mj-lt"/>
              </a:rPr>
              <a:t>capable</a:t>
            </a:r>
            <a:r>
              <a:rPr lang="it-IT" sz="2000" dirty="0">
                <a:latin typeface="+mj-lt"/>
              </a:rPr>
              <a:t> to solve the </a:t>
            </a:r>
            <a:r>
              <a:rPr lang="it-IT" sz="2000" dirty="0" err="1">
                <a:latin typeface="+mj-lt"/>
              </a:rPr>
              <a:t>correction</a:t>
            </a:r>
            <a:r>
              <a:rPr lang="it-IT" sz="2000" dirty="0">
                <a:latin typeface="+mj-lt"/>
              </a:rPr>
              <a:t> of </a:t>
            </a:r>
            <a:r>
              <a:rPr lang="it-IT" sz="2000" dirty="0" err="1">
                <a:latin typeface="+mj-lt"/>
              </a:rPr>
              <a:t>corrupted</a:t>
            </a:r>
            <a:r>
              <a:rPr lang="it-IT" sz="2000" dirty="0">
                <a:latin typeface="+mj-lt"/>
              </a:rPr>
              <a:t> MRI </a:t>
            </a:r>
            <a:r>
              <a:rPr lang="it-IT" sz="2000" dirty="0" err="1">
                <a:latin typeface="+mj-lt"/>
              </a:rPr>
              <a:t>scans</a:t>
            </a:r>
            <a:r>
              <a:rPr lang="it-IT" sz="2000" dirty="0">
                <a:latin typeface="+mj-lt"/>
              </a:rPr>
              <a:t> ‘offline’</a:t>
            </a:r>
          </a:p>
          <a:p>
            <a:pPr lvl="1"/>
            <a:endParaRPr lang="it-IT" sz="2000" dirty="0">
              <a:latin typeface="+mj-lt"/>
            </a:endParaRPr>
          </a:p>
          <a:p>
            <a:pPr lvl="1"/>
            <a:r>
              <a:rPr lang="it-IT" sz="2000" dirty="0" err="1">
                <a:latin typeface="+mj-lt"/>
              </a:rPr>
              <a:t>Optimize</a:t>
            </a:r>
            <a:r>
              <a:rPr lang="it-IT" sz="2000" dirty="0">
                <a:latin typeface="+mj-lt"/>
              </a:rPr>
              <a:t> and </a:t>
            </a:r>
            <a:r>
              <a:rPr lang="it-IT" sz="2000" dirty="0" err="1">
                <a:latin typeface="+mj-lt"/>
              </a:rPr>
              <a:t>compress</a:t>
            </a:r>
            <a:r>
              <a:rPr lang="it-IT" sz="2000" dirty="0">
                <a:latin typeface="+mj-lt"/>
              </a:rPr>
              <a:t> the model to make </a:t>
            </a:r>
            <a:r>
              <a:rPr lang="it-IT" sz="2000" dirty="0" err="1">
                <a:latin typeface="+mj-lt"/>
              </a:rPr>
              <a:t>it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run</a:t>
            </a:r>
            <a:r>
              <a:rPr lang="it-IT" sz="2000" dirty="0">
                <a:latin typeface="+mj-lt"/>
              </a:rPr>
              <a:t> on an FPGA </a:t>
            </a:r>
            <a:r>
              <a:rPr lang="it-IT" sz="2000" dirty="0" err="1">
                <a:latin typeface="+mj-lt"/>
              </a:rPr>
              <a:t>accelerator</a:t>
            </a:r>
            <a:r>
              <a:rPr lang="it-IT" sz="2000" dirty="0">
                <a:latin typeface="+mj-lt"/>
              </a:rPr>
              <a:t> </a:t>
            </a:r>
          </a:p>
          <a:p>
            <a:pPr lvl="1"/>
            <a:endParaRPr lang="it-IT" sz="2000" dirty="0">
              <a:latin typeface="+mj-lt"/>
            </a:endParaRPr>
          </a:p>
          <a:p>
            <a:pPr lvl="1"/>
            <a:r>
              <a:rPr lang="it-IT" sz="2000" dirty="0" err="1">
                <a:latin typeface="+mj-lt"/>
              </a:rPr>
              <a:t>Measure</a:t>
            </a:r>
            <a:r>
              <a:rPr lang="it-IT" sz="2000" dirty="0">
                <a:latin typeface="+mj-lt"/>
              </a:rPr>
              <a:t> the performance of the model on an FPGA </a:t>
            </a:r>
            <a:r>
              <a:rPr lang="it-IT" sz="2000" dirty="0" err="1">
                <a:latin typeface="+mj-lt"/>
              </a:rPr>
              <a:t>accelerator</a:t>
            </a:r>
            <a:r>
              <a:rPr lang="it-IT" sz="2000" dirty="0">
                <a:latin typeface="+mj-lt"/>
              </a:rPr>
              <a:t> to </a:t>
            </a:r>
            <a:r>
              <a:rPr lang="it-IT" sz="2000" dirty="0" err="1">
                <a:latin typeface="+mj-lt"/>
              </a:rPr>
              <a:t>evaluate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its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efficiency</a:t>
            </a:r>
            <a:endParaRPr lang="it-IT" sz="2000" dirty="0">
              <a:latin typeface="+mj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19</a:t>
            </a:fld>
            <a:endParaRPr lang="it-IT"/>
          </a:p>
        </p:txBody>
      </p:sp>
      <p:pic>
        <p:nvPicPr>
          <p:cNvPr id="1026" name="Picture 2" descr="FX-Series FPGA Accelerator Cards — Huawei Enterprise">
            <a:extLst>
              <a:ext uri="{FF2B5EF4-FFF2-40B4-BE49-F238E27FC236}">
                <a16:creationId xmlns:a16="http://schemas.microsoft.com/office/drawing/2014/main" id="{E0FAE9F3-CDE3-42EF-9FFF-99B90E14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043" y="1208943"/>
            <a:ext cx="4281069" cy="450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49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sz="2000" dirty="0" err="1">
                <a:latin typeface="+mj-lt"/>
              </a:rPr>
              <a:t>Introduction</a:t>
            </a:r>
            <a:endParaRPr lang="it-IT" sz="2000" dirty="0">
              <a:latin typeface="+mj-lt"/>
            </a:endParaRPr>
          </a:p>
          <a:p>
            <a:pPr rtl="0"/>
            <a:r>
              <a:rPr lang="it-IT" sz="2000" dirty="0" err="1">
                <a:latin typeface="+mj-lt"/>
              </a:rPr>
              <a:t>Problems</a:t>
            </a:r>
            <a:r>
              <a:rPr lang="it-IT" sz="2000" dirty="0">
                <a:latin typeface="+mj-lt"/>
              </a:rPr>
              <a:t> in MRI</a:t>
            </a:r>
          </a:p>
          <a:p>
            <a:pPr rtl="0"/>
            <a:r>
              <a:rPr lang="it-IT" sz="2000" dirty="0">
                <a:latin typeface="+mj-lt"/>
              </a:rPr>
              <a:t>K-Space</a:t>
            </a:r>
          </a:p>
          <a:p>
            <a:pPr rtl="0"/>
            <a:r>
              <a:rPr lang="it-IT" sz="2000" dirty="0">
                <a:latin typeface="+mj-lt"/>
              </a:rPr>
              <a:t>Motion </a:t>
            </a:r>
            <a:r>
              <a:rPr lang="it-IT" sz="2000" dirty="0" err="1">
                <a:latin typeface="+mj-lt"/>
              </a:rPr>
              <a:t>artefact</a:t>
            </a:r>
            <a:r>
              <a:rPr lang="it-IT" sz="2000" dirty="0">
                <a:latin typeface="+mj-lt"/>
              </a:rPr>
              <a:t> model</a:t>
            </a:r>
          </a:p>
          <a:p>
            <a:pPr rtl="0"/>
            <a:r>
              <a:rPr lang="it-IT" sz="2000" dirty="0">
                <a:latin typeface="+mj-lt"/>
              </a:rPr>
              <a:t>Dataset</a:t>
            </a:r>
          </a:p>
          <a:p>
            <a:pPr rtl="0"/>
            <a:r>
              <a:rPr lang="it-IT" sz="2000" dirty="0" err="1">
                <a:latin typeface="+mj-lt"/>
              </a:rPr>
              <a:t>Current</a:t>
            </a:r>
            <a:r>
              <a:rPr lang="it-IT" sz="2000" dirty="0">
                <a:latin typeface="+mj-lt"/>
              </a:rPr>
              <a:t> techniques</a:t>
            </a:r>
          </a:p>
          <a:p>
            <a:pPr rtl="0"/>
            <a:r>
              <a:rPr lang="it-IT" sz="2000" dirty="0">
                <a:latin typeface="+mj-lt"/>
              </a:rPr>
              <a:t>Project idea</a:t>
            </a:r>
          </a:p>
          <a:p>
            <a:pPr rtl="0"/>
            <a:endParaRPr lang="it-IT" sz="2000" dirty="0">
              <a:latin typeface="+mj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Thanks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D90B5C6-1CB0-445E-99D1-8E2FE8C5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21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098BB4-CF7D-4BAB-8C3B-5CAB0968647D}"/>
              </a:ext>
            </a:extLst>
          </p:cNvPr>
          <p:cNvSpPr txBox="1"/>
          <p:nvPr/>
        </p:nvSpPr>
        <p:spPr>
          <a:xfrm>
            <a:off x="444500" y="1620253"/>
            <a:ext cx="106726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j-lt"/>
              </a:rPr>
              <a:t>[1] – Richard Shaw, Carole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Sudre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, Sebastien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Ourselin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, M. Jorge Cardoso. 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‘MRI k-Space Motion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Artifact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Augementation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: Model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Robustness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and Task-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Specific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Uncertainty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’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Procedings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of Machine Learning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Research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102:427-436, 2019</a:t>
            </a:r>
          </a:p>
          <a:p>
            <a:endParaRPr lang="it-IT" dirty="0">
              <a:solidFill>
                <a:schemeClr val="bg1"/>
              </a:solidFill>
              <a:latin typeface="+mj-lt"/>
            </a:endParaRPr>
          </a:p>
          <a:p>
            <a:r>
              <a:rPr lang="it-IT" dirty="0">
                <a:solidFill>
                  <a:schemeClr val="bg1"/>
                </a:solidFill>
                <a:latin typeface="+mj-lt"/>
              </a:rPr>
              <a:t>[2] -  Ben A. Duffy,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Wenlu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Zhang,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Haoteng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Tang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, Lu Zhao,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Meng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Law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, Arthur W. Toga,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Hosung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Kim. ‘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Retrospective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correction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of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artifact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affected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structural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MRI images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deep learning of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simulated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motion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’</a:t>
            </a:r>
          </a:p>
          <a:p>
            <a:endParaRPr lang="it-IT" i="1" dirty="0">
              <a:solidFill>
                <a:schemeClr val="bg1"/>
              </a:solidFill>
              <a:latin typeface="+mj-lt"/>
            </a:endParaRPr>
          </a:p>
          <a:p>
            <a:r>
              <a:rPr lang="it-IT" dirty="0">
                <a:solidFill>
                  <a:schemeClr val="bg1"/>
                </a:solidFill>
                <a:latin typeface="+mj-lt"/>
              </a:rPr>
              <a:t>[3] – Muhammad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Usman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, Muhammad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Umar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Farooq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Siddique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Latif, Muhammad Asim,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Junaid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 Qadir. 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‘Motion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Corrected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Multishot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MRI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Reconstruction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Using Generative Networks with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Sensitivity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i="1" dirty="0" err="1">
                <a:solidFill>
                  <a:schemeClr val="bg1"/>
                </a:solidFill>
                <a:latin typeface="+mj-lt"/>
              </a:rPr>
              <a:t>Encoding</a:t>
            </a:r>
            <a:r>
              <a:rPr lang="it-IT" i="1" dirty="0">
                <a:solidFill>
                  <a:schemeClr val="bg1"/>
                </a:solidFill>
                <a:latin typeface="+mj-lt"/>
              </a:rPr>
              <a:t>’</a:t>
            </a:r>
            <a:r>
              <a:rPr lang="it-IT" dirty="0">
                <a:solidFill>
                  <a:schemeClr val="bg1"/>
                </a:solidFill>
                <a:latin typeface="+mj-lt"/>
              </a:rPr>
              <a:t>, arXiv:1902.07430v6 [cs.CV], 12 Mar 2020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 rtlCol="0"/>
          <a:lstStyle/>
          <a:p>
            <a:pPr rtl="0"/>
            <a:r>
              <a:rPr lang="it-IT" sz="2000" dirty="0" err="1">
                <a:latin typeface="+mj-lt"/>
              </a:rPr>
              <a:t>Magnetic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Resonance</a:t>
            </a:r>
            <a:r>
              <a:rPr lang="it-IT" sz="2000" dirty="0">
                <a:latin typeface="+mj-lt"/>
              </a:rPr>
              <a:t> Imaging (MRI) </a:t>
            </a:r>
            <a:r>
              <a:rPr lang="it-IT" sz="2000" dirty="0" err="1">
                <a:latin typeface="+mj-lt"/>
              </a:rPr>
              <a:t>is</a:t>
            </a:r>
            <a:r>
              <a:rPr lang="it-IT" sz="2000" dirty="0">
                <a:latin typeface="+mj-lt"/>
              </a:rPr>
              <a:t> a </a:t>
            </a:r>
            <a:r>
              <a:rPr lang="it-IT" sz="2000" dirty="0" err="1">
                <a:latin typeface="+mj-lt"/>
              </a:rPr>
              <a:t>safe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medical</a:t>
            </a:r>
            <a:r>
              <a:rPr lang="it-IT" sz="2000" dirty="0">
                <a:latin typeface="+mj-lt"/>
              </a:rPr>
              <a:t> imaging technique </a:t>
            </a:r>
            <a:r>
              <a:rPr lang="it-IT" sz="2000" dirty="0" err="1">
                <a:latin typeface="+mj-lt"/>
              </a:rPr>
              <a:t>used</a:t>
            </a:r>
            <a:r>
              <a:rPr lang="it-IT" sz="2000" dirty="0">
                <a:latin typeface="+mj-lt"/>
              </a:rPr>
              <a:t> to </a:t>
            </a:r>
            <a:r>
              <a:rPr lang="it-IT" sz="2000" dirty="0" err="1">
                <a:latin typeface="+mj-lt"/>
              </a:rPr>
              <a:t>form</a:t>
            </a:r>
            <a:r>
              <a:rPr lang="it-IT" sz="2000" dirty="0">
                <a:latin typeface="+mj-lt"/>
              </a:rPr>
              <a:t> pictures of the </a:t>
            </a:r>
            <a:r>
              <a:rPr lang="it-IT" sz="2000" dirty="0" err="1">
                <a:latin typeface="+mj-lt"/>
              </a:rPr>
              <a:t>anatomy</a:t>
            </a:r>
            <a:r>
              <a:rPr lang="it-IT" sz="2000" dirty="0">
                <a:latin typeface="+mj-lt"/>
              </a:rPr>
              <a:t> and the </a:t>
            </a:r>
            <a:r>
              <a:rPr lang="it-IT" sz="2000" dirty="0" err="1">
                <a:latin typeface="+mj-lt"/>
              </a:rPr>
              <a:t>physiological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processes</a:t>
            </a:r>
            <a:r>
              <a:rPr lang="it-IT" sz="2000" dirty="0">
                <a:latin typeface="+mj-lt"/>
              </a:rPr>
              <a:t> of the body</a:t>
            </a:r>
          </a:p>
          <a:p>
            <a:pPr rtl="0"/>
            <a:r>
              <a:rPr lang="it-IT" sz="2000" dirty="0">
                <a:latin typeface="+mj-lt"/>
              </a:rPr>
              <a:t>MRI scanners use strong </a:t>
            </a:r>
            <a:r>
              <a:rPr lang="it-IT" sz="2000" dirty="0" err="1">
                <a:latin typeface="+mj-lt"/>
              </a:rPr>
              <a:t>magnetic</a:t>
            </a:r>
            <a:r>
              <a:rPr lang="it-IT" sz="2000" dirty="0">
                <a:latin typeface="+mj-lt"/>
              </a:rPr>
              <a:t> fields, </a:t>
            </a:r>
            <a:r>
              <a:rPr lang="it-IT" sz="2000" dirty="0" err="1">
                <a:latin typeface="+mj-lt"/>
              </a:rPr>
              <a:t>magnetic</a:t>
            </a:r>
            <a:r>
              <a:rPr lang="it-IT" sz="2000" dirty="0">
                <a:latin typeface="+mj-lt"/>
              </a:rPr>
              <a:t> field </a:t>
            </a:r>
            <a:r>
              <a:rPr lang="it-IT" sz="2000" dirty="0" err="1">
                <a:latin typeface="+mj-lt"/>
              </a:rPr>
              <a:t>gradients</a:t>
            </a:r>
            <a:r>
              <a:rPr lang="it-IT" sz="2000" dirty="0">
                <a:latin typeface="+mj-lt"/>
              </a:rPr>
              <a:t> and radio </a:t>
            </a:r>
            <a:r>
              <a:rPr lang="it-IT" sz="2000" dirty="0" err="1">
                <a:latin typeface="+mj-lt"/>
              </a:rPr>
              <a:t>waves</a:t>
            </a:r>
            <a:r>
              <a:rPr lang="it-IT" sz="2000" dirty="0">
                <a:latin typeface="+mj-lt"/>
              </a:rPr>
              <a:t> to generate images of the </a:t>
            </a:r>
            <a:r>
              <a:rPr lang="it-IT" sz="2000" dirty="0" err="1">
                <a:latin typeface="+mj-lt"/>
              </a:rPr>
              <a:t>organs</a:t>
            </a:r>
            <a:r>
              <a:rPr lang="it-IT" sz="2000" dirty="0">
                <a:latin typeface="+mj-lt"/>
              </a:rPr>
              <a:t> in the body</a:t>
            </a:r>
          </a:p>
          <a:p>
            <a:pPr rtl="0"/>
            <a:r>
              <a:rPr lang="it-IT" sz="2000" dirty="0">
                <a:latin typeface="+mj-lt"/>
              </a:rPr>
              <a:t>MRI </a:t>
            </a:r>
            <a:r>
              <a:rPr lang="it-IT" sz="2000" dirty="0" err="1">
                <a:latin typeface="+mj-lt"/>
              </a:rPr>
              <a:t>is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widely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used</a:t>
            </a:r>
            <a:r>
              <a:rPr lang="it-IT" sz="2000" dirty="0">
                <a:latin typeface="+mj-lt"/>
              </a:rPr>
              <a:t> in hospitals and clinics for </a:t>
            </a:r>
            <a:r>
              <a:rPr lang="it-IT" sz="2000" dirty="0" err="1">
                <a:latin typeface="+mj-lt"/>
              </a:rPr>
              <a:t>medical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diagnosis</a:t>
            </a:r>
            <a:r>
              <a:rPr lang="it-IT" sz="2000" dirty="0">
                <a:latin typeface="+mj-lt"/>
              </a:rPr>
              <a:t>, </a:t>
            </a:r>
            <a:r>
              <a:rPr lang="it-IT" sz="2000" dirty="0" err="1">
                <a:latin typeface="+mj-lt"/>
              </a:rPr>
              <a:t>staging</a:t>
            </a:r>
            <a:r>
              <a:rPr lang="it-IT" sz="2000" dirty="0">
                <a:latin typeface="+mj-lt"/>
              </a:rPr>
              <a:t> and follow-up of </a:t>
            </a:r>
            <a:r>
              <a:rPr lang="it-IT" sz="2000" dirty="0" err="1">
                <a:latin typeface="+mj-lt"/>
              </a:rPr>
              <a:t>disease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without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exposing</a:t>
            </a:r>
            <a:r>
              <a:rPr lang="it-IT" sz="2000" dirty="0">
                <a:latin typeface="+mj-lt"/>
              </a:rPr>
              <a:t> the body to </a:t>
            </a:r>
            <a:r>
              <a:rPr lang="it-IT" sz="2000" dirty="0" err="1">
                <a:latin typeface="+mj-lt"/>
              </a:rPr>
              <a:t>radiations</a:t>
            </a:r>
            <a:endParaRPr lang="it-IT" sz="2000" dirty="0">
              <a:latin typeface="+mj-lt"/>
            </a:endParaRPr>
          </a:p>
          <a:p>
            <a:pPr rtl="0"/>
            <a:r>
              <a:rPr lang="it-IT" sz="2000" dirty="0" err="1">
                <a:latin typeface="+mj-lt"/>
              </a:rPr>
              <a:t>Important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role</a:t>
            </a:r>
            <a:r>
              <a:rPr lang="it-IT" sz="2000" dirty="0">
                <a:latin typeface="+mj-lt"/>
              </a:rPr>
              <a:t> in the </a:t>
            </a:r>
            <a:r>
              <a:rPr lang="it-IT" sz="2000" dirty="0" err="1">
                <a:latin typeface="+mj-lt"/>
              </a:rPr>
              <a:t>diagnosis</a:t>
            </a:r>
            <a:r>
              <a:rPr lang="it-IT" sz="2000" dirty="0">
                <a:latin typeface="+mj-lt"/>
              </a:rPr>
              <a:t>, </a:t>
            </a:r>
            <a:r>
              <a:rPr lang="it-IT" sz="2000" dirty="0" err="1">
                <a:latin typeface="+mj-lt"/>
              </a:rPr>
              <a:t>staging</a:t>
            </a:r>
            <a:r>
              <a:rPr lang="it-IT" sz="2000" dirty="0">
                <a:latin typeface="+mj-lt"/>
              </a:rPr>
              <a:t> and follow-up of the </a:t>
            </a:r>
            <a:r>
              <a:rPr lang="it-IT" sz="2000" dirty="0" err="1">
                <a:latin typeface="+mj-lt"/>
              </a:rPr>
              <a:t>tumors</a:t>
            </a:r>
            <a:endParaRPr lang="it-IT" sz="2000" dirty="0">
              <a:latin typeface="+mj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3</a:t>
            </a:fld>
            <a:endParaRPr lang="it-IT"/>
          </a:p>
        </p:txBody>
      </p:sp>
      <p:pic>
        <p:nvPicPr>
          <p:cNvPr id="4" name="Immagine 3" descr="Immagine che contiene pavimento, interni, bosco&#10;&#10;Descrizione generata automaticamente">
            <a:extLst>
              <a:ext uri="{FF2B5EF4-FFF2-40B4-BE49-F238E27FC236}">
                <a16:creationId xmlns:a16="http://schemas.microsoft.com/office/drawing/2014/main" id="{7205F721-CC15-41B3-81E4-4E89C007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189365"/>
            <a:ext cx="4949791" cy="3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2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4</a:t>
            </a:fld>
            <a:endParaRPr lang="it-IT"/>
          </a:p>
        </p:txBody>
      </p:sp>
      <p:pic>
        <p:nvPicPr>
          <p:cNvPr id="8" name="Immagine 7" descr="Immagine che contiene testo, diverso&#10;&#10;Descrizione generata automaticamente">
            <a:extLst>
              <a:ext uri="{FF2B5EF4-FFF2-40B4-BE49-F238E27FC236}">
                <a16:creationId xmlns:a16="http://schemas.microsoft.com/office/drawing/2014/main" id="{58FC7CBB-F0A9-419B-8BC9-8467D807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679" y="318463"/>
            <a:ext cx="4560856" cy="1759927"/>
          </a:xfrm>
          <a:prstGeom prst="rect">
            <a:avLst/>
          </a:prstGeom>
        </p:spPr>
      </p:pic>
      <p:pic>
        <p:nvPicPr>
          <p:cNvPr id="11" name="Immagine 10" descr="Immagine che contiene testo, interni, diverso&#10;&#10;Descrizione generata automaticamente">
            <a:extLst>
              <a:ext uri="{FF2B5EF4-FFF2-40B4-BE49-F238E27FC236}">
                <a16:creationId xmlns:a16="http://schemas.microsoft.com/office/drawing/2014/main" id="{6F29BE3A-79DD-40DD-A5F2-1DD5FCD4B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933" y="2882625"/>
            <a:ext cx="3809132" cy="3432451"/>
          </a:xfrm>
          <a:prstGeom prst="rect">
            <a:avLst/>
          </a:prstGeom>
        </p:spPr>
      </p:pic>
      <p:pic>
        <p:nvPicPr>
          <p:cNvPr id="13" name="Immagine 12" descr="Immagine che contiene occhiali, occhialidasole, occhialidiprotezione, sporco&#10;&#10;Descrizione generata automaticamente">
            <a:extLst>
              <a:ext uri="{FF2B5EF4-FFF2-40B4-BE49-F238E27FC236}">
                <a16:creationId xmlns:a16="http://schemas.microsoft.com/office/drawing/2014/main" id="{B7326E7C-F272-42B9-BFB4-B861BF2DF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289" y="177800"/>
            <a:ext cx="3918705" cy="204125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D1BB20C-8D1F-4FFC-B00F-4246584D0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152" y="2882625"/>
            <a:ext cx="4185915" cy="34324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906A88-F7C1-4439-B6B4-C2388B13832B}"/>
              </a:ext>
            </a:extLst>
          </p:cNvPr>
          <p:cNvSpPr txBox="1"/>
          <p:nvPr/>
        </p:nvSpPr>
        <p:spPr>
          <a:xfrm>
            <a:off x="3116679" y="2095943"/>
            <a:ext cx="1784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+mj-lt"/>
              </a:rPr>
              <a:t>NeuroImaging</a:t>
            </a:r>
            <a:endParaRPr lang="it-IT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5ADEF8-19E2-4F62-A517-5F442DFDF0F9}"/>
              </a:ext>
            </a:extLst>
          </p:cNvPr>
          <p:cNvSpPr txBox="1"/>
          <p:nvPr/>
        </p:nvSpPr>
        <p:spPr>
          <a:xfrm>
            <a:off x="1332268" y="6317368"/>
            <a:ext cx="1784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+mj-lt"/>
              </a:rPr>
              <a:t>Cardiac</a:t>
            </a:r>
            <a:r>
              <a:rPr lang="it-IT" sz="1000" dirty="0">
                <a:solidFill>
                  <a:schemeClr val="bg1"/>
                </a:solidFill>
                <a:latin typeface="+mj-lt"/>
              </a:rPr>
              <a:t> MRI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E4533-13BA-44B3-82F2-FE0A4B52CF3F}"/>
              </a:ext>
            </a:extLst>
          </p:cNvPr>
          <p:cNvSpPr txBox="1"/>
          <p:nvPr/>
        </p:nvSpPr>
        <p:spPr>
          <a:xfrm>
            <a:off x="8034289" y="2234286"/>
            <a:ext cx="1784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+mj-lt"/>
              </a:rPr>
              <a:t>Musculoskeletal</a:t>
            </a:r>
            <a:endParaRPr lang="it-IT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04463-51D9-47B2-874A-DABD2B2820BE}"/>
              </a:ext>
            </a:extLst>
          </p:cNvPr>
          <p:cNvSpPr txBox="1"/>
          <p:nvPr/>
        </p:nvSpPr>
        <p:spPr>
          <a:xfrm>
            <a:off x="6587152" y="6317367"/>
            <a:ext cx="1784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+mj-lt"/>
              </a:rPr>
              <a:t>Liver</a:t>
            </a:r>
            <a:r>
              <a:rPr lang="it-IT" sz="1000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it-IT" sz="1000" dirty="0" err="1">
                <a:solidFill>
                  <a:schemeClr val="bg1"/>
                </a:solidFill>
                <a:latin typeface="+mj-lt"/>
              </a:rPr>
              <a:t>Gastrointestinal</a:t>
            </a:r>
            <a:endParaRPr lang="it-IT" sz="1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65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Problems</a:t>
            </a:r>
            <a:r>
              <a:rPr lang="it-IT" dirty="0"/>
              <a:t> in MRI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2673899"/>
          </a:xfrm>
        </p:spPr>
        <p:txBody>
          <a:bodyPr rtlCol="0"/>
          <a:lstStyle/>
          <a:p>
            <a:pPr rtl="0"/>
            <a:r>
              <a:rPr lang="it-IT" sz="2000" dirty="0" err="1">
                <a:latin typeface="+mj-lt"/>
              </a:rPr>
              <a:t>Obtaining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very</a:t>
            </a:r>
            <a:r>
              <a:rPr lang="it-IT" sz="2000" dirty="0">
                <a:latin typeface="+mj-lt"/>
              </a:rPr>
              <a:t> clear images </a:t>
            </a:r>
            <a:r>
              <a:rPr lang="it-IT" sz="2000" dirty="0" err="1">
                <a:latin typeface="+mj-lt"/>
              </a:rPr>
              <a:t>is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crucial</a:t>
            </a:r>
            <a:r>
              <a:rPr lang="it-IT" sz="2000" dirty="0">
                <a:latin typeface="+mj-lt"/>
              </a:rPr>
              <a:t>!</a:t>
            </a:r>
          </a:p>
          <a:p>
            <a:pPr rtl="0"/>
            <a:r>
              <a:rPr lang="it-IT" sz="2000" dirty="0">
                <a:latin typeface="+mj-lt"/>
              </a:rPr>
              <a:t>The long data </a:t>
            </a:r>
            <a:r>
              <a:rPr lang="it-IT" sz="2000" dirty="0" err="1">
                <a:latin typeface="+mj-lt"/>
              </a:rPr>
              <a:t>acquisition</a:t>
            </a:r>
            <a:r>
              <a:rPr lang="it-IT" sz="2000" dirty="0">
                <a:latin typeface="+mj-lt"/>
              </a:rPr>
              <a:t> time of MRI </a:t>
            </a:r>
            <a:r>
              <a:rPr lang="it-IT" sz="2000" dirty="0" err="1">
                <a:latin typeface="+mj-lt"/>
              </a:rPr>
              <a:t>causes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many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difficulties</a:t>
            </a:r>
            <a:r>
              <a:rPr lang="it-IT" sz="2000" dirty="0">
                <a:latin typeface="+mj-lt"/>
              </a:rPr>
              <a:t> in </a:t>
            </a:r>
            <a:r>
              <a:rPr lang="it-IT" sz="2000" dirty="0" err="1">
                <a:latin typeface="+mj-lt"/>
              </a:rPr>
              <a:t>its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clinical</a:t>
            </a:r>
            <a:r>
              <a:rPr lang="it-IT" sz="2000" dirty="0">
                <a:latin typeface="+mj-lt"/>
              </a:rPr>
              <a:t> and </a:t>
            </a:r>
            <a:r>
              <a:rPr lang="it-IT" sz="2000" dirty="0" err="1">
                <a:latin typeface="+mj-lt"/>
              </a:rPr>
              <a:t>research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applications</a:t>
            </a:r>
            <a:endParaRPr lang="it-IT" sz="2000" dirty="0">
              <a:latin typeface="+mj-lt"/>
            </a:endParaRPr>
          </a:p>
          <a:p>
            <a:pPr rtl="0"/>
            <a:r>
              <a:rPr lang="it-IT" sz="2000" dirty="0" err="1">
                <a:latin typeface="+mj-lt"/>
              </a:rPr>
              <a:t>Patient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movement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during</a:t>
            </a:r>
            <a:r>
              <a:rPr lang="it-IT" sz="2000" dirty="0">
                <a:latin typeface="+mj-lt"/>
              </a:rPr>
              <a:t> the </a:t>
            </a:r>
            <a:r>
              <a:rPr lang="it-IT" sz="2000" dirty="0" err="1">
                <a:latin typeface="+mj-lt"/>
              </a:rPr>
              <a:t>acquisition</a:t>
            </a:r>
            <a:r>
              <a:rPr lang="it-IT" sz="2000" dirty="0">
                <a:latin typeface="+mj-lt"/>
              </a:rPr>
              <a:t> of MRI can cause </a:t>
            </a:r>
            <a:r>
              <a:rPr lang="it-IT" sz="2000" dirty="0" err="1">
                <a:latin typeface="+mj-lt"/>
              </a:rPr>
              <a:t>unwanted</a:t>
            </a:r>
            <a:r>
              <a:rPr lang="it-IT" sz="2000" dirty="0">
                <a:latin typeface="+mj-lt"/>
              </a:rPr>
              <a:t> image </a:t>
            </a:r>
            <a:r>
              <a:rPr lang="it-IT" sz="2000" dirty="0" err="1">
                <a:latin typeface="+mj-lt"/>
              </a:rPr>
              <a:t>artefacts</a:t>
            </a:r>
            <a:r>
              <a:rPr lang="it-IT" sz="2000" dirty="0">
                <a:latin typeface="+mj-lt"/>
              </a:rPr>
              <a:t>:</a:t>
            </a:r>
          </a:p>
          <a:p>
            <a:pPr lvl="1">
              <a:buFontTx/>
              <a:buChar char="-"/>
            </a:pPr>
            <a:r>
              <a:rPr lang="it-IT" sz="1800" dirty="0" err="1">
                <a:latin typeface="+mj-lt"/>
              </a:rPr>
              <a:t>Rigid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motion</a:t>
            </a:r>
            <a:endParaRPr lang="it-IT" sz="1800" dirty="0">
              <a:latin typeface="+mj-lt"/>
            </a:endParaRPr>
          </a:p>
          <a:p>
            <a:pPr lvl="1">
              <a:buFontTx/>
              <a:buChar char="-"/>
            </a:pPr>
            <a:r>
              <a:rPr lang="it-IT" sz="1800" dirty="0">
                <a:latin typeface="+mj-lt"/>
              </a:rPr>
              <a:t>Non-</a:t>
            </a:r>
            <a:r>
              <a:rPr lang="it-IT" sz="1800" dirty="0" err="1">
                <a:latin typeface="+mj-lt"/>
              </a:rPr>
              <a:t>rigid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motion</a:t>
            </a:r>
            <a:endParaRPr lang="it-IT" sz="1800" dirty="0">
              <a:latin typeface="+mj-lt"/>
            </a:endParaRPr>
          </a:p>
          <a:p>
            <a:pPr rtl="0"/>
            <a:endParaRPr lang="it-IT" sz="2000" dirty="0">
              <a:latin typeface="+mj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ECC083-2CCF-4BA8-993F-87A286EE5F79}"/>
              </a:ext>
            </a:extLst>
          </p:cNvPr>
          <p:cNvSpPr txBox="1"/>
          <p:nvPr/>
        </p:nvSpPr>
        <p:spPr>
          <a:xfrm>
            <a:off x="444500" y="4488120"/>
            <a:ext cx="618088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400" dirty="0">
                <a:solidFill>
                  <a:schemeClr val="bg1"/>
                </a:solidFill>
                <a:latin typeface="+mj-lt"/>
              </a:rPr>
              <a:t>Real-time MRI        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Real-time MRI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refers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to the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continuous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imaging of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objects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real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time.</a:t>
            </a:r>
          </a:p>
          <a:p>
            <a:pPr rtl="0"/>
            <a:r>
              <a:rPr lang="it-IT" sz="2000" dirty="0">
                <a:solidFill>
                  <a:schemeClr val="bg1"/>
                </a:solidFill>
                <a:latin typeface="+mj-lt"/>
              </a:rPr>
              <a:t>In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many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cases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may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make MRI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examinations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easier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and more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comfortable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for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patients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especially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for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patients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who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cannot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hold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their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breathings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or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who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have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arhythmia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endParaRPr lang="it-IT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5AF1257-6A6E-41F4-997E-FF180F63ED54}"/>
              </a:ext>
            </a:extLst>
          </p:cNvPr>
          <p:cNvCxnSpPr/>
          <p:nvPr/>
        </p:nvCxnSpPr>
        <p:spPr>
          <a:xfrm>
            <a:off x="2534653" y="4716379"/>
            <a:ext cx="4331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0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K-Space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6999037" cy="4093243"/>
          </a:xfrm>
        </p:spPr>
        <p:txBody>
          <a:bodyPr rtlCol="0"/>
          <a:lstStyle/>
          <a:p>
            <a:pPr rtl="0"/>
            <a:r>
              <a:rPr lang="it-IT" sz="2000" dirty="0">
                <a:latin typeface="+mj-lt"/>
              </a:rPr>
              <a:t>The </a:t>
            </a:r>
            <a:r>
              <a:rPr lang="it-IT" sz="2000" dirty="0" err="1">
                <a:latin typeface="+mj-lt"/>
              </a:rPr>
              <a:t>type</a:t>
            </a:r>
            <a:r>
              <a:rPr lang="it-IT" sz="2000" dirty="0">
                <a:latin typeface="+mj-lt"/>
              </a:rPr>
              <a:t> of </a:t>
            </a:r>
            <a:r>
              <a:rPr lang="it-IT" sz="2000" dirty="0" err="1">
                <a:latin typeface="+mj-lt"/>
              </a:rPr>
              <a:t>motion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artefacts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depends</a:t>
            </a:r>
            <a:r>
              <a:rPr lang="it-IT" sz="2000" dirty="0">
                <a:latin typeface="+mj-lt"/>
              </a:rPr>
              <a:t> on the </a:t>
            </a:r>
            <a:r>
              <a:rPr lang="it-IT" sz="2000" dirty="0" err="1">
                <a:latin typeface="+mj-lt"/>
              </a:rPr>
              <a:t>amount</a:t>
            </a:r>
            <a:r>
              <a:rPr lang="it-IT" sz="2000" dirty="0">
                <a:latin typeface="+mj-lt"/>
              </a:rPr>
              <a:t> and timing of </a:t>
            </a:r>
            <a:r>
              <a:rPr lang="it-IT" sz="2000" dirty="0" err="1">
                <a:latin typeface="+mj-lt"/>
              </a:rPr>
              <a:t>patient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movement</a:t>
            </a:r>
            <a:r>
              <a:rPr lang="it-IT" sz="2000" dirty="0">
                <a:latin typeface="+mj-lt"/>
              </a:rPr>
              <a:t> with </a:t>
            </a:r>
            <a:r>
              <a:rPr lang="it-IT" sz="2000" dirty="0" err="1">
                <a:latin typeface="+mj-lt"/>
              </a:rPr>
              <a:t>regards</a:t>
            </a:r>
            <a:r>
              <a:rPr lang="it-IT" sz="2000" dirty="0">
                <a:latin typeface="+mj-lt"/>
              </a:rPr>
              <a:t> to the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scan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trajectory</a:t>
            </a:r>
            <a:r>
              <a:rPr lang="it-IT" sz="2000" dirty="0">
                <a:latin typeface="+mj-lt"/>
              </a:rPr>
              <a:t>. </a:t>
            </a:r>
          </a:p>
          <a:p>
            <a:pPr rtl="0"/>
            <a:r>
              <a:rPr lang="it-IT" sz="2000" dirty="0">
                <a:latin typeface="+mj-lt"/>
              </a:rPr>
              <a:t>In MRI </a:t>
            </a:r>
            <a:r>
              <a:rPr lang="it-IT" sz="2000" dirty="0" err="1">
                <a:latin typeface="+mj-lt"/>
              </a:rPr>
              <a:t>physics</a:t>
            </a:r>
            <a:r>
              <a:rPr lang="it-IT" sz="2000" dirty="0">
                <a:latin typeface="+mj-lt"/>
              </a:rPr>
              <a:t>,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is</a:t>
            </a:r>
            <a:r>
              <a:rPr lang="it-IT" sz="2000" dirty="0">
                <a:latin typeface="+mj-lt"/>
              </a:rPr>
              <a:t> the 2D or 3D Fourier </a:t>
            </a:r>
            <a:r>
              <a:rPr lang="it-IT" sz="2000" dirty="0" err="1">
                <a:latin typeface="+mj-lt"/>
              </a:rPr>
              <a:t>transform</a:t>
            </a:r>
            <a:r>
              <a:rPr lang="it-IT" sz="2000" dirty="0">
                <a:latin typeface="+mj-lt"/>
              </a:rPr>
              <a:t> of the MR image </a:t>
            </a:r>
            <a:r>
              <a:rPr lang="it-IT" sz="2000" dirty="0" err="1">
                <a:latin typeface="+mj-lt"/>
              </a:rPr>
              <a:t>measured</a:t>
            </a:r>
            <a:r>
              <a:rPr lang="it-IT" sz="2000" dirty="0">
                <a:latin typeface="+mj-lt"/>
              </a:rPr>
              <a:t>. In </a:t>
            </a:r>
            <a:r>
              <a:rPr lang="it-IT" sz="2000" dirty="0" err="1">
                <a:latin typeface="+mj-lt"/>
              </a:rPr>
              <a:t>practice</a:t>
            </a:r>
            <a:r>
              <a:rPr lang="it-IT" sz="2000" dirty="0">
                <a:latin typeface="+mj-lt"/>
              </a:rPr>
              <a:t>,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often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refers</a:t>
            </a:r>
            <a:r>
              <a:rPr lang="it-IT" sz="2000" dirty="0">
                <a:latin typeface="+mj-lt"/>
              </a:rPr>
              <a:t> to the </a:t>
            </a:r>
            <a:r>
              <a:rPr lang="it-IT" sz="2000" i="1" dirty="0" err="1">
                <a:latin typeface="+mj-lt"/>
              </a:rPr>
              <a:t>temporary</a:t>
            </a:r>
            <a:r>
              <a:rPr lang="it-IT" sz="2000" i="1" dirty="0">
                <a:latin typeface="+mj-lt"/>
              </a:rPr>
              <a:t> image </a:t>
            </a:r>
            <a:r>
              <a:rPr lang="it-IT" sz="2000" i="1" dirty="0" err="1">
                <a:latin typeface="+mj-lt"/>
              </a:rPr>
              <a:t>space</a:t>
            </a:r>
            <a:r>
              <a:rPr lang="it-IT" sz="2000" i="1" dirty="0">
                <a:latin typeface="+mj-lt"/>
              </a:rPr>
              <a:t>, </a:t>
            </a:r>
            <a:r>
              <a:rPr lang="it-IT" sz="2000" dirty="0" err="1">
                <a:latin typeface="+mj-lt"/>
              </a:rPr>
              <a:t>usually</a:t>
            </a:r>
            <a:r>
              <a:rPr lang="it-IT" sz="2000" dirty="0">
                <a:latin typeface="+mj-lt"/>
              </a:rPr>
              <a:t> a </a:t>
            </a:r>
            <a:r>
              <a:rPr lang="it-IT" sz="2000" dirty="0" err="1">
                <a:latin typeface="+mj-lt"/>
              </a:rPr>
              <a:t>matrix</a:t>
            </a:r>
            <a:r>
              <a:rPr lang="it-IT" sz="2000" dirty="0">
                <a:latin typeface="+mj-lt"/>
              </a:rPr>
              <a:t>, in </a:t>
            </a:r>
            <a:r>
              <a:rPr lang="it-IT" sz="2000" dirty="0" err="1">
                <a:latin typeface="+mj-lt"/>
              </a:rPr>
              <a:t>which</a:t>
            </a:r>
            <a:r>
              <a:rPr lang="it-IT" sz="2000" dirty="0">
                <a:latin typeface="+mj-lt"/>
              </a:rPr>
              <a:t> data from </a:t>
            </a:r>
            <a:r>
              <a:rPr lang="it-IT" sz="2000" dirty="0" err="1">
                <a:latin typeface="+mj-lt"/>
              </a:rPr>
              <a:t>digitized</a:t>
            </a:r>
            <a:r>
              <a:rPr lang="it-IT" sz="2000" dirty="0">
                <a:latin typeface="+mj-lt"/>
              </a:rPr>
              <a:t> MR </a:t>
            </a:r>
            <a:r>
              <a:rPr lang="it-IT" sz="2000" dirty="0" err="1">
                <a:latin typeface="+mj-lt"/>
              </a:rPr>
              <a:t>signals</a:t>
            </a:r>
            <a:r>
              <a:rPr lang="it-IT" sz="2000" dirty="0">
                <a:latin typeface="+mj-lt"/>
              </a:rPr>
              <a:t> are </a:t>
            </a:r>
            <a:r>
              <a:rPr lang="it-IT" sz="2000" dirty="0" err="1">
                <a:latin typeface="+mj-lt"/>
              </a:rPr>
              <a:t>stored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during</a:t>
            </a:r>
            <a:r>
              <a:rPr lang="it-IT" sz="2000" dirty="0">
                <a:latin typeface="+mj-lt"/>
              </a:rPr>
              <a:t> data </a:t>
            </a:r>
            <a:r>
              <a:rPr lang="it-IT" sz="2000" dirty="0" err="1">
                <a:latin typeface="+mj-lt"/>
              </a:rPr>
              <a:t>acquisition</a:t>
            </a:r>
            <a:endParaRPr lang="it-IT" sz="2000" dirty="0">
              <a:latin typeface="+mj-lt"/>
            </a:endParaRPr>
          </a:p>
          <a:p>
            <a:pPr rtl="0"/>
            <a:r>
              <a:rPr lang="it-IT" sz="2000" dirty="0" err="1">
                <a:latin typeface="+mj-lt"/>
              </a:rPr>
              <a:t>When</a:t>
            </a:r>
            <a:r>
              <a:rPr lang="it-IT" sz="2000" dirty="0">
                <a:latin typeface="+mj-lt"/>
              </a:rPr>
              <a:t>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is</a:t>
            </a:r>
            <a:r>
              <a:rPr lang="it-IT" sz="2000" dirty="0">
                <a:latin typeface="+mj-lt"/>
              </a:rPr>
              <a:t> full the data are </a:t>
            </a:r>
            <a:r>
              <a:rPr lang="it-IT" sz="2000" dirty="0" err="1">
                <a:latin typeface="+mj-lt"/>
              </a:rPr>
              <a:t>mathematically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processed</a:t>
            </a:r>
            <a:r>
              <a:rPr lang="it-IT" sz="2000" dirty="0">
                <a:latin typeface="+mj-lt"/>
              </a:rPr>
              <a:t> to produce a </a:t>
            </a:r>
            <a:r>
              <a:rPr lang="it-IT" sz="2000" dirty="0" err="1">
                <a:latin typeface="+mj-lt"/>
              </a:rPr>
              <a:t>final</a:t>
            </a:r>
            <a:r>
              <a:rPr lang="it-IT" sz="2000" dirty="0">
                <a:latin typeface="+mj-lt"/>
              </a:rPr>
              <a:t> image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90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K-Space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894" y="4602831"/>
            <a:ext cx="11116506" cy="1463040"/>
          </a:xfrm>
        </p:spPr>
        <p:txBody>
          <a:bodyPr rtlCol="0"/>
          <a:lstStyle/>
          <a:p>
            <a:pPr rtl="0"/>
            <a:r>
              <a:rPr lang="it-IT" sz="2000" dirty="0" err="1">
                <a:latin typeface="+mj-lt"/>
              </a:rPr>
              <a:t>Before</a:t>
            </a:r>
            <a:r>
              <a:rPr lang="it-IT" sz="2000" dirty="0">
                <a:latin typeface="+mj-lt"/>
              </a:rPr>
              <a:t> generation of the MR </a:t>
            </a:r>
            <a:r>
              <a:rPr lang="it-IT" sz="2000" dirty="0" err="1">
                <a:latin typeface="+mj-lt"/>
              </a:rPr>
              <a:t>signal</a:t>
            </a:r>
            <a:r>
              <a:rPr lang="it-IT" sz="2000" dirty="0">
                <a:latin typeface="+mj-lt"/>
              </a:rPr>
              <a:t>,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is</a:t>
            </a:r>
            <a:r>
              <a:rPr lang="it-IT" sz="2000" dirty="0">
                <a:latin typeface="+mj-lt"/>
              </a:rPr>
              <a:t> just an array of </a:t>
            </a:r>
            <a:r>
              <a:rPr lang="it-IT" sz="2000" dirty="0" err="1">
                <a:latin typeface="+mj-lt"/>
              </a:rPr>
              <a:t>blank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cells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awaiting</a:t>
            </a:r>
            <a:r>
              <a:rPr lang="it-IT" sz="2000" dirty="0">
                <a:latin typeface="+mj-lt"/>
              </a:rPr>
              <a:t> the </a:t>
            </a:r>
            <a:r>
              <a:rPr lang="it-IT" sz="2000" dirty="0" err="1">
                <a:latin typeface="+mj-lt"/>
              </a:rPr>
              <a:t>arrival</a:t>
            </a:r>
            <a:r>
              <a:rPr lang="it-IT" sz="2000" dirty="0">
                <a:latin typeface="+mj-lt"/>
              </a:rPr>
              <a:t> of data. </a:t>
            </a:r>
            <a:r>
              <a:rPr lang="it-IT" sz="2000" dirty="0" err="1">
                <a:latin typeface="+mj-lt"/>
              </a:rPr>
              <a:t>We</a:t>
            </a:r>
            <a:r>
              <a:rPr lang="it-IT" sz="2000" dirty="0">
                <a:latin typeface="+mj-lt"/>
              </a:rPr>
              <a:t> can </a:t>
            </a:r>
            <a:r>
              <a:rPr lang="it-IT" sz="2000" dirty="0" err="1">
                <a:latin typeface="+mj-lt"/>
              </a:rPr>
              <a:t>think</a:t>
            </a:r>
            <a:r>
              <a:rPr lang="it-IT" sz="2000" dirty="0">
                <a:latin typeface="+mj-lt"/>
              </a:rPr>
              <a:t> of </a:t>
            </a:r>
            <a:r>
              <a:rPr lang="it-IT" sz="2000" dirty="0" err="1">
                <a:latin typeface="+mj-lt"/>
              </a:rPr>
              <a:t>it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as</a:t>
            </a:r>
            <a:r>
              <a:rPr lang="it-IT" sz="2000" dirty="0">
                <a:latin typeface="+mj-lt"/>
              </a:rPr>
              <a:t> a box of </a:t>
            </a:r>
            <a:r>
              <a:rPr lang="it-IT" sz="2000" dirty="0" err="1">
                <a:latin typeface="+mj-lt"/>
              </a:rPr>
              <a:t>empty</a:t>
            </a:r>
            <a:r>
              <a:rPr lang="it-IT" sz="2000" dirty="0">
                <a:latin typeface="+mj-lt"/>
              </a:rPr>
              <a:t> ‘</a:t>
            </a:r>
            <a:r>
              <a:rPr lang="it-IT" sz="2000" dirty="0" err="1">
                <a:latin typeface="+mj-lt"/>
              </a:rPr>
              <a:t>pigeon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holes</a:t>
            </a:r>
            <a:r>
              <a:rPr lang="it-IT" sz="2000" dirty="0">
                <a:latin typeface="+mj-lt"/>
              </a:rPr>
              <a:t>’ </a:t>
            </a:r>
            <a:r>
              <a:rPr lang="it-IT" sz="2000" dirty="0" err="1">
                <a:latin typeface="+mj-lt"/>
              </a:rPr>
              <a:t>waiting</a:t>
            </a:r>
            <a:r>
              <a:rPr lang="it-IT" sz="2000" dirty="0">
                <a:latin typeface="+mj-lt"/>
              </a:rPr>
              <a:t> to </a:t>
            </a:r>
            <a:r>
              <a:rPr lang="it-IT" sz="2000" dirty="0" err="1">
                <a:latin typeface="+mj-lt"/>
              </a:rPr>
              <a:t>receive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pigeons</a:t>
            </a:r>
            <a:r>
              <a:rPr lang="it-IT" sz="2000" dirty="0">
                <a:latin typeface="+mj-lt"/>
              </a:rPr>
              <a:t>. The goal </a:t>
            </a:r>
            <a:r>
              <a:rPr lang="it-IT" sz="2000" dirty="0" err="1">
                <a:latin typeface="+mj-lt"/>
              </a:rPr>
              <a:t>is</a:t>
            </a:r>
            <a:r>
              <a:rPr lang="it-IT" sz="2000" dirty="0">
                <a:latin typeface="+mj-lt"/>
              </a:rPr>
              <a:t> to put one </a:t>
            </a:r>
            <a:r>
              <a:rPr lang="it-IT" sz="2000" dirty="0" err="1">
                <a:latin typeface="+mj-lt"/>
              </a:rPr>
              <a:t>pigeon</a:t>
            </a:r>
            <a:r>
              <a:rPr lang="it-IT" sz="2000" dirty="0">
                <a:latin typeface="+mj-lt"/>
              </a:rPr>
              <a:t> in </a:t>
            </a:r>
            <a:r>
              <a:rPr lang="it-IT" sz="2000" dirty="0" err="1">
                <a:latin typeface="+mj-lt"/>
              </a:rPr>
              <a:t>each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hole</a:t>
            </a:r>
            <a:r>
              <a:rPr lang="it-IT" sz="2000" dirty="0">
                <a:latin typeface="+mj-lt"/>
              </a:rPr>
              <a:t>. </a:t>
            </a:r>
            <a:r>
              <a:rPr lang="it-IT" sz="2000" dirty="0" err="1">
                <a:latin typeface="+mj-lt"/>
              </a:rPr>
              <a:t>As</a:t>
            </a:r>
            <a:r>
              <a:rPr lang="it-IT" sz="2000" dirty="0">
                <a:latin typeface="+mj-lt"/>
              </a:rPr>
              <a:t> long </a:t>
            </a:r>
            <a:r>
              <a:rPr lang="it-IT" sz="2000" dirty="0" err="1">
                <a:latin typeface="+mj-lt"/>
              </a:rPr>
              <a:t>as</a:t>
            </a:r>
            <a:r>
              <a:rPr lang="it-IT" sz="2000" dirty="0">
                <a:latin typeface="+mj-lt"/>
              </a:rPr>
              <a:t> the box </a:t>
            </a:r>
            <a:r>
              <a:rPr lang="it-IT" sz="2000" dirty="0" err="1">
                <a:latin typeface="+mj-lt"/>
              </a:rPr>
              <a:t>gets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filled</a:t>
            </a:r>
            <a:r>
              <a:rPr lang="it-IT" sz="2000" dirty="0">
                <a:latin typeface="+mj-lt"/>
              </a:rPr>
              <a:t>, the </a:t>
            </a:r>
            <a:r>
              <a:rPr lang="it-IT" sz="2000" dirty="0" err="1">
                <a:latin typeface="+mj-lt"/>
              </a:rPr>
              <a:t>order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is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unimportant</a:t>
            </a:r>
            <a:r>
              <a:rPr lang="it-IT" sz="2000" dirty="0">
                <a:latin typeface="+mj-lt"/>
              </a:rPr>
              <a:t>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7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024749-5D33-4F03-B28C-DB10A08D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536" y="1788131"/>
            <a:ext cx="1981200" cy="21050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557E11D-645E-41FE-9E32-A0FCB57B9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775" y="1449279"/>
            <a:ext cx="60674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K-Space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894" y="4602831"/>
            <a:ext cx="10794327" cy="1463040"/>
          </a:xfrm>
        </p:spPr>
        <p:txBody>
          <a:bodyPr rtlCol="0"/>
          <a:lstStyle/>
          <a:p>
            <a:pPr rtl="0"/>
            <a:r>
              <a:rPr lang="it-IT" sz="2000" dirty="0" err="1">
                <a:latin typeface="+mj-lt"/>
              </a:rPr>
              <a:t>Four</a:t>
            </a:r>
            <a:r>
              <a:rPr lang="it-IT" sz="2000" dirty="0">
                <a:latin typeface="+mj-lt"/>
              </a:rPr>
              <a:t> common k-</a:t>
            </a:r>
            <a:r>
              <a:rPr lang="it-IT" sz="2000" dirty="0" err="1">
                <a:latin typeface="+mj-lt"/>
              </a:rPr>
              <a:t>space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trajectories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used</a:t>
            </a:r>
            <a:r>
              <a:rPr lang="it-IT" sz="2000" dirty="0">
                <a:latin typeface="+mj-lt"/>
              </a:rPr>
              <a:t> in </a:t>
            </a:r>
            <a:r>
              <a:rPr lang="it-IT" sz="2000" dirty="0" err="1">
                <a:latin typeface="+mj-lt"/>
              </a:rPr>
              <a:t>modern</a:t>
            </a:r>
            <a:r>
              <a:rPr lang="it-IT" sz="2000" dirty="0">
                <a:latin typeface="+mj-lt"/>
              </a:rPr>
              <a:t> MR imaging. At the </a:t>
            </a:r>
            <a:r>
              <a:rPr lang="it-IT" sz="2000" dirty="0" err="1">
                <a:latin typeface="+mj-lt"/>
              </a:rPr>
              <a:t>beginning</a:t>
            </a:r>
            <a:r>
              <a:rPr lang="it-IT" sz="2000" dirty="0">
                <a:latin typeface="+mj-lt"/>
              </a:rPr>
              <a:t> the </a:t>
            </a:r>
            <a:r>
              <a:rPr lang="it-IT" sz="2000" dirty="0" err="1">
                <a:latin typeface="+mj-lt"/>
              </a:rPr>
              <a:t>Cartesian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method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was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used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nearly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exclusively</a:t>
            </a:r>
            <a:r>
              <a:rPr lang="it-IT" sz="2000" dirty="0">
                <a:latin typeface="+mj-lt"/>
              </a:rPr>
              <a:t>, </a:t>
            </a:r>
            <a:r>
              <a:rPr lang="it-IT" sz="2000" dirty="0" err="1">
                <a:latin typeface="+mj-lt"/>
              </a:rPr>
              <a:t>however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today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all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these</a:t>
            </a:r>
            <a:r>
              <a:rPr lang="it-IT" sz="2000" dirty="0">
                <a:latin typeface="+mj-lt"/>
              </a:rPr>
              <a:t> patterns are </a:t>
            </a:r>
            <a:r>
              <a:rPr lang="it-IT" sz="2000" dirty="0" err="1">
                <a:latin typeface="+mj-lt"/>
              </a:rPr>
              <a:t>frequently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encountered</a:t>
            </a:r>
            <a:endParaRPr lang="it-IT" sz="2000" dirty="0">
              <a:latin typeface="+mj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8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C4871B-6A26-4171-8AAD-79225EF9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0" y="1698959"/>
            <a:ext cx="2828600" cy="273167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34DA582-EA6C-48B2-A8F9-76E091F8E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040" y="1698959"/>
            <a:ext cx="2687893" cy="273167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5EFF855-FA61-4DD7-B5DF-23360613C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265" y="1698960"/>
            <a:ext cx="2696309" cy="273167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4A3FDF3-0971-45A6-A784-33491C811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278" y="1698959"/>
            <a:ext cx="2696649" cy="27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8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K-Space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9</a:t>
            </a:fld>
            <a:endParaRPr lang="it-IT"/>
          </a:p>
        </p:txBody>
      </p:sp>
      <p:pic>
        <p:nvPicPr>
          <p:cNvPr id="7" name="Cartesian">
            <a:hlinkClick r:id="" action="ppaction://media"/>
            <a:extLst>
              <a:ext uri="{FF2B5EF4-FFF2-40B4-BE49-F238E27FC236}">
                <a16:creationId xmlns:a16="http://schemas.microsoft.com/office/drawing/2014/main" id="{37AF052D-7B41-4955-813C-CB2DC1B7C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63376" y="1435456"/>
            <a:ext cx="4288824" cy="2144412"/>
          </a:xfrm>
          <a:prstGeom prst="rect">
            <a:avLst/>
          </a:prstGeom>
        </p:spPr>
      </p:pic>
      <p:pic>
        <p:nvPicPr>
          <p:cNvPr id="8" name="Centric">
            <a:hlinkClick r:id="" action="ppaction://media"/>
            <a:extLst>
              <a:ext uri="{FF2B5EF4-FFF2-40B4-BE49-F238E27FC236}">
                <a16:creationId xmlns:a16="http://schemas.microsoft.com/office/drawing/2014/main" id="{22E2CE23-BA94-4448-8ACB-4B47F7D709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3376" y="3875265"/>
            <a:ext cx="4288824" cy="2144412"/>
          </a:xfrm>
          <a:prstGeom prst="rect">
            <a:avLst/>
          </a:prstGeom>
        </p:spPr>
      </p:pic>
      <p:pic>
        <p:nvPicPr>
          <p:cNvPr id="9" name="Radial">
            <a:hlinkClick r:id="" action="ppaction://media"/>
            <a:extLst>
              <a:ext uri="{FF2B5EF4-FFF2-40B4-BE49-F238E27FC236}">
                <a16:creationId xmlns:a16="http://schemas.microsoft.com/office/drawing/2014/main" id="{DDF99A5E-BE93-4A8E-91FC-2F6E70ACE41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65242" y="3875265"/>
            <a:ext cx="4288827" cy="214441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C342EB-B483-457E-BF50-462C7C9C8C24}"/>
              </a:ext>
            </a:extLst>
          </p:cNvPr>
          <p:cNvSpPr txBox="1"/>
          <p:nvPr/>
        </p:nvSpPr>
        <p:spPr>
          <a:xfrm>
            <a:off x="444499" y="1615736"/>
            <a:ext cx="6009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000" dirty="0">
                <a:solidFill>
                  <a:schemeClr val="bg1"/>
                </a:solidFill>
                <a:latin typeface="+mj-lt"/>
              </a:rPr>
              <a:t>Standard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sequential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Cartesian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filling of k-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space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Centric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ordering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of k-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space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acquisition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it-IT" sz="2000" dirty="0" err="1">
                <a:solidFill>
                  <a:schemeClr val="bg1"/>
                </a:solidFill>
                <a:latin typeface="+mj-lt"/>
              </a:rPr>
              <a:t>Outward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radial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ordering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 of k-</a:t>
            </a:r>
            <a:r>
              <a:rPr lang="it-IT" sz="2000" dirty="0" err="1">
                <a:solidFill>
                  <a:schemeClr val="bg1"/>
                </a:solidFill>
                <a:latin typeface="+mj-lt"/>
              </a:rPr>
              <a:t>space</a:t>
            </a:r>
            <a:endParaRPr lang="it-IT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50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582_TF66687569" id="{C3589154-38D6-44FD-9870-84FE61A8A3F2}" vid="{1D51CCE8-6133-4A28-8A58-71C57A6631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blu moderna</Template>
  <TotalTime>991</TotalTime>
  <Words>1283</Words>
  <Application>Microsoft Office PowerPoint</Application>
  <PresentationFormat>Widescreen</PresentationFormat>
  <Paragraphs>165</Paragraphs>
  <Slides>21</Slides>
  <Notes>21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Trade Gothic LT Pro</vt:lpstr>
      <vt:lpstr>Trebuchet MS</vt:lpstr>
      <vt:lpstr>Tema di Office</vt:lpstr>
      <vt:lpstr>Real-time deep learning techniques for N-MRI image acquisition and improvement</vt:lpstr>
      <vt:lpstr>Outline</vt:lpstr>
      <vt:lpstr>Introduction</vt:lpstr>
      <vt:lpstr>Introduction</vt:lpstr>
      <vt:lpstr>Problems in MRI</vt:lpstr>
      <vt:lpstr>K-Space</vt:lpstr>
      <vt:lpstr>K-Space</vt:lpstr>
      <vt:lpstr>K-Space</vt:lpstr>
      <vt:lpstr>K-Space</vt:lpstr>
      <vt:lpstr>Motion artefact model</vt:lpstr>
      <vt:lpstr>Motion artefact model</vt:lpstr>
      <vt:lpstr>Dataset</vt:lpstr>
      <vt:lpstr>Current Techniques</vt:lpstr>
      <vt:lpstr>Current Techniques</vt:lpstr>
      <vt:lpstr>Current Techniques</vt:lpstr>
      <vt:lpstr>Current Techniques</vt:lpstr>
      <vt:lpstr>Current Techniques</vt:lpstr>
      <vt:lpstr>Current Techniques</vt:lpstr>
      <vt:lpstr>Project idea</vt:lpstr>
      <vt:lpstr>Thanks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Inserire qui il titolo</dc:title>
  <dc:creator>Kevin Munda</dc:creator>
  <cp:lastModifiedBy>Kevin Munda</cp:lastModifiedBy>
  <cp:revision>48</cp:revision>
  <dcterms:created xsi:type="dcterms:W3CDTF">2021-05-04T10:15:21Z</dcterms:created>
  <dcterms:modified xsi:type="dcterms:W3CDTF">2021-05-25T16:20:09Z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